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embeddings/Microsoft_Equation12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Microsoft_Equation5.bin" ContentType="application/vnd.openxmlformats-officedocument.oleObje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tags/tag7.xml" ContentType="application/vnd.openxmlformats-officedocument.presentationml.tags+xml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embeddings/Microsoft_Equation3.bin" ContentType="application/vnd.openxmlformats-officedocument.oleObject"/>
  <Override PartName="/ppt/tags/tag6.xml" ContentType="application/vnd.openxmlformats-officedocument.presentationml.tags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tags/tag2.xml" ContentType="application/vnd.openxmlformats-officedocument.presentationml.tags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Default Extension="xml" ContentType="application/xml"/>
  <Override PartName="/ppt/embeddings/Microsoft_Equation14.bin" ContentType="application/vnd.openxmlformats-officedocument.oleObject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tags/tag4.xml" ContentType="application/vnd.openxmlformats-officedocument.presentationml.tags+xml"/>
  <Override PartName="/ppt/embeddings/Microsoft_Equation2.bin" ContentType="application/vnd.openxmlformats-officedocument.oleObject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embeddings/Microsoft_Equation10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13.bin" ContentType="application/vnd.openxmlformats-officedocument.oleObject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53"/>
  </p:notesMasterIdLst>
  <p:sldIdLst>
    <p:sldId id="256" r:id="rId2"/>
    <p:sldId id="259" r:id="rId3"/>
    <p:sldId id="268" r:id="rId4"/>
    <p:sldId id="307" r:id="rId5"/>
    <p:sldId id="308" r:id="rId6"/>
    <p:sldId id="309" r:id="rId7"/>
    <p:sldId id="310" r:id="rId8"/>
    <p:sldId id="311" r:id="rId9"/>
    <p:sldId id="312" r:id="rId10"/>
    <p:sldId id="260" r:id="rId11"/>
    <p:sldId id="261" r:id="rId12"/>
    <p:sldId id="262" r:id="rId13"/>
    <p:sldId id="263" r:id="rId14"/>
    <p:sldId id="264" r:id="rId15"/>
    <p:sldId id="266" r:id="rId16"/>
    <p:sldId id="267" r:id="rId17"/>
    <p:sldId id="270" r:id="rId18"/>
    <p:sldId id="271" r:id="rId19"/>
    <p:sldId id="294" r:id="rId20"/>
    <p:sldId id="274" r:id="rId21"/>
    <p:sldId id="276" r:id="rId22"/>
    <p:sldId id="277" r:id="rId23"/>
    <p:sldId id="279" r:id="rId24"/>
    <p:sldId id="293" r:id="rId25"/>
    <p:sldId id="285" r:id="rId26"/>
    <p:sldId id="283" r:id="rId27"/>
    <p:sldId id="288" r:id="rId28"/>
    <p:sldId id="295" r:id="rId29"/>
    <p:sldId id="296" r:id="rId30"/>
    <p:sldId id="298" r:id="rId31"/>
    <p:sldId id="300" r:id="rId32"/>
    <p:sldId id="302" r:id="rId33"/>
    <p:sldId id="303" r:id="rId34"/>
    <p:sldId id="304" r:id="rId35"/>
    <p:sldId id="305" r:id="rId36"/>
    <p:sldId id="306" r:id="rId37"/>
    <p:sldId id="258" r:id="rId38"/>
    <p:sldId id="257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6" r:id="rId47"/>
    <p:sldId id="327" r:id="rId48"/>
    <p:sldId id="330" r:id="rId49"/>
    <p:sldId id="328" r:id="rId50"/>
    <p:sldId id="329" r:id="rId51"/>
    <p:sldId id="33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79" d="100"/>
          <a:sy n="79" d="100"/>
        </p:scale>
        <p:origin x="-10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tableStyles" Target="tableStyles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theme" Target="theme/theme1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viewProps" Target="viewProp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28.wmf"/><Relationship Id="rId1" Type="http://schemas.openxmlformats.org/officeDocument/2006/relationships/image" Target="../media/image25.wmf"/><Relationship Id="rId2" Type="http://schemas.openxmlformats.org/officeDocument/2006/relationships/image" Target="../media/image26.wmf"/><Relationship Id="rId3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33.wmf"/><Relationship Id="rId1" Type="http://schemas.openxmlformats.org/officeDocument/2006/relationships/image" Target="../media/image30.wmf"/><Relationship Id="rId2" Type="http://schemas.openxmlformats.org/officeDocument/2006/relationships/image" Target="../media/image31.wmf"/><Relationship Id="rId3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4" Type="http://schemas.openxmlformats.org/officeDocument/2006/relationships/image" Target="../media/image43.wmf"/><Relationship Id="rId1" Type="http://schemas.openxmlformats.org/officeDocument/2006/relationships/image" Target="../media/image40.wmf"/><Relationship Id="rId2" Type="http://schemas.openxmlformats.org/officeDocument/2006/relationships/image" Target="../media/image41.wmf"/><Relationship Id="rId3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A40D2-4D04-5340-B149-EC8A6A9EDB94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9A71C-BC0B-5646-8189-FC14919E5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BEA722-3D06-2645-8F4C-DAF75B1CD02A}" type="slidenum">
              <a:rPr lang="en-GB"/>
              <a:pPr/>
              <a:t>10</a:t>
            </a:fld>
            <a:endParaRPr lang="en-GB"/>
          </a:p>
        </p:txBody>
      </p:sp>
      <p:sp>
        <p:nvSpPr>
          <p:cNvPr id="28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05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79250" cy="12472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2588" cy="4090988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79250" cy="12472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9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2588" cy="4090988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5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2588" cy="4090988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79250" cy="12472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1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2588" cy="4090988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79250" cy="12472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7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2588" cy="4090988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7733FC-1B35-FC47-80FF-8CF2D5CEB6A5}" type="slidenum">
              <a:rPr lang="en-US"/>
              <a:pPr/>
              <a:t>33</a:t>
            </a:fld>
            <a:endParaRPr lang="en-US"/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64959E-EB8C-3846-9F27-8D4B62EE6FDF}" type="slidenum">
              <a:rPr lang="en-US"/>
              <a:pPr/>
              <a:t>34</a:t>
            </a:fld>
            <a:endParaRPr lang="en-US"/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4CA9A1-194B-7E4C-98E2-CF922AB8681E}" type="slidenum">
              <a:rPr lang="en-US"/>
              <a:pPr/>
              <a:t>35</a:t>
            </a:fld>
            <a:endParaRPr lang="en-US"/>
          </a:p>
        </p:txBody>
      </p:sp>
      <p:sp>
        <p:nvSpPr>
          <p:cNvPr id="92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B048F7-67A9-9A4D-A865-F498FCF6C683}" type="slidenum">
              <a:rPr lang="en-GB"/>
              <a:pPr/>
              <a:t>16</a:t>
            </a:fld>
            <a:endParaRPr lang="en-GB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E4F760-F879-B94C-B0DF-E396BC836566}" type="slidenum">
              <a:rPr lang="en-US"/>
              <a:pPr/>
              <a:t>36</a:t>
            </a:fld>
            <a:endParaRPr lang="en-US"/>
          </a:p>
        </p:txBody>
      </p:sp>
      <p:sp>
        <p:nvSpPr>
          <p:cNvPr id="10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C5223F-B3B0-D24C-8FE8-F10B0312892E}" type="slidenum">
              <a:rPr lang="nl-NL"/>
              <a:pPr/>
              <a:t>37</a:t>
            </a:fld>
            <a:endParaRPr lang="nl-NL"/>
          </a:p>
        </p:txBody>
      </p:sp>
      <p:sp>
        <p:nvSpPr>
          <p:cNvPr id="51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0414CB-0899-614B-BC86-86DDEB81E3E2}" type="slidenum">
              <a:rPr lang="nl-NL"/>
              <a:pPr/>
              <a:t>38</a:t>
            </a:fld>
            <a:endParaRPr lang="nl-NL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5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461875" y="-8651875"/>
            <a:ext cx="24923750" cy="18694400"/>
          </a:xfrm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461875" y="-8651875"/>
            <a:ext cx="24923750" cy="18694400"/>
          </a:xfrm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461875" y="-8651875"/>
            <a:ext cx="24923750" cy="18694400"/>
          </a:xfrm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461875" y="-8651875"/>
            <a:ext cx="24923750" cy="18694400"/>
          </a:xfrm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0613" y="1484313"/>
            <a:ext cx="7723187" cy="43180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90613" y="1979613"/>
            <a:ext cx="3784600" cy="1992312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7613" y="1979613"/>
            <a:ext cx="3786187" cy="1992312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90613" y="4124325"/>
            <a:ext cx="3784600" cy="1992313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7613" y="4124325"/>
            <a:ext cx="3786187" cy="1992313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0420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25900" cy="4500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5500" y="1600200"/>
            <a:ext cx="4025900" cy="45005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3F479-2680-5A44-B79B-24C866BE632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</p:spPr>
        <p:txBody>
          <a:bodyPr/>
          <a:lstStyle>
            <a:lvl1pPr>
              <a:defRPr smtClean="0"/>
            </a:lvl1pPr>
          </a:lstStyle>
          <a:p>
            <a:fld id="{5F92C8E1-6C10-BD41-AEB0-94EEEBBE57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41FE4-2E26-DE42-BB49-E0AEAF28A457}" type="datetimeFigureOut">
              <a:rPr lang="en-US" smtClean="0"/>
              <a:pPr/>
              <a:t>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08346-2C8C-8542-92F1-AE12E963F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  <p:sldLayoutId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2.bin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.xml"/><Relationship Id="rId5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medas.nl/live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6.bin"/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6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10.bin"/><Relationship Id="rId4" Type="http://schemas.openxmlformats.org/officeDocument/2006/relationships/image" Target="../media/image34.png"/><Relationship Id="rId5" Type="http://schemas.openxmlformats.org/officeDocument/2006/relationships/oleObject" Target="../embeddings/Microsoft_Equation7.bin"/><Relationship Id="rId7" Type="http://schemas.openxmlformats.org/officeDocument/2006/relationships/oleObject" Target="../embeddings/Microsoft_Equation9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6" Type="http://schemas.openxmlformats.org/officeDocument/2006/relationships/oleObject" Target="../embeddings/Microsoft_Equation8.bin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1.bin"/><Relationship Id="rId4" Type="http://schemas.openxmlformats.org/officeDocument/2006/relationships/image" Target="../media/image36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5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13.bin"/><Relationship Id="rId4" Type="http://schemas.openxmlformats.org/officeDocument/2006/relationships/image" Target="../media/image44.png"/><Relationship Id="rId10" Type="http://schemas.openxmlformats.org/officeDocument/2006/relationships/image" Target="../media/image47.wmf"/><Relationship Id="rId5" Type="http://schemas.openxmlformats.org/officeDocument/2006/relationships/image" Target="../media/image45.png"/><Relationship Id="rId7" Type="http://schemas.openxmlformats.org/officeDocument/2006/relationships/image" Target="../media/image46.png"/><Relationship Id="rId11" Type="http://schemas.openxmlformats.org/officeDocument/2006/relationships/oleObject" Target="../embeddings/Microsoft_Equation1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Microsoft_Equation14.bin"/><Relationship Id="rId3" Type="http://schemas.openxmlformats.org/officeDocument/2006/relationships/notesSlide" Target="../notesSlides/notesSlide9.xml"/><Relationship Id="rId6" Type="http://schemas.openxmlformats.org/officeDocument/2006/relationships/oleObject" Target="../embeddings/Microsoft_Equation1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jpeg"/><Relationship Id="rId5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1" Type="http://schemas.openxmlformats.org/officeDocument/2006/relationships/tags" Target="../tags/tag5.x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6.xml"/><Relationship Id="rId5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slideLayout" Target="../slideLayouts/slideLayout6.xml"/><Relationship Id="rId5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7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6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SNN Machine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69342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Bert </a:t>
            </a:r>
            <a:r>
              <a:rPr lang="en-US" dirty="0" err="1" smtClean="0"/>
              <a:t>Kappen</a:t>
            </a:r>
            <a:r>
              <a:rPr lang="en-US" dirty="0" smtClean="0"/>
              <a:t>, </a:t>
            </a:r>
          </a:p>
          <a:p>
            <a:r>
              <a:rPr lang="en-US" dirty="0" smtClean="0"/>
              <a:t>Luc </a:t>
            </a:r>
            <a:r>
              <a:rPr lang="en-US" dirty="0" err="1" smtClean="0"/>
              <a:t>Janss</a:t>
            </a:r>
            <a:r>
              <a:rPr lang="en-US" dirty="0" smtClean="0"/>
              <a:t>, </a:t>
            </a:r>
            <a:r>
              <a:rPr lang="en-US" dirty="0" err="1" smtClean="0"/>
              <a:t>Wim</a:t>
            </a:r>
            <a:r>
              <a:rPr lang="en-US" dirty="0" smtClean="0"/>
              <a:t> </a:t>
            </a:r>
            <a:r>
              <a:rPr lang="en-US" dirty="0" err="1" smtClean="0"/>
              <a:t>Wiegerinck</a:t>
            </a:r>
            <a:r>
              <a:rPr lang="en-US" dirty="0" smtClean="0"/>
              <a:t>, </a:t>
            </a:r>
            <a:r>
              <a:rPr lang="en-US" dirty="0" err="1" smtClean="0"/>
              <a:t>Vicenc</a:t>
            </a:r>
            <a:r>
              <a:rPr lang="en-US" dirty="0" smtClean="0"/>
              <a:t> Gomez, </a:t>
            </a:r>
          </a:p>
          <a:p>
            <a:r>
              <a:rPr lang="en-US" dirty="0" smtClean="0"/>
              <a:t>Alberto </a:t>
            </a:r>
            <a:r>
              <a:rPr lang="en-US" dirty="0" err="1" smtClean="0"/>
              <a:t>Llera</a:t>
            </a:r>
            <a:r>
              <a:rPr lang="en-US" dirty="0" smtClean="0"/>
              <a:t>, Mohammad </a:t>
            </a:r>
            <a:r>
              <a:rPr lang="en-US" dirty="0" err="1" smtClean="0"/>
              <a:t>Azar</a:t>
            </a:r>
            <a:r>
              <a:rPr lang="en-US" dirty="0" smtClean="0"/>
              <a:t>, </a:t>
            </a:r>
          </a:p>
          <a:p>
            <a:r>
              <a:rPr lang="en-US" dirty="0" smtClean="0"/>
              <a:t>Bart van den </a:t>
            </a:r>
            <a:r>
              <a:rPr lang="en-US" dirty="0" err="1" smtClean="0"/>
              <a:t>Broek</a:t>
            </a:r>
            <a:r>
              <a:rPr lang="en-US" dirty="0" smtClean="0"/>
              <a:t>, 2 vacancies</a:t>
            </a:r>
          </a:p>
          <a:p>
            <a:r>
              <a:rPr lang="en-US" dirty="0" smtClean="0"/>
              <a:t>Ender </a:t>
            </a:r>
            <a:r>
              <a:rPr lang="en-US" dirty="0" err="1" smtClean="0"/>
              <a:t>Akay</a:t>
            </a:r>
            <a:r>
              <a:rPr lang="en-US" dirty="0" smtClean="0"/>
              <a:t>, Willem Burgers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control theory</a:t>
            </a:r>
            <a:endParaRPr lang="en-US" dirty="0"/>
          </a:p>
        </p:txBody>
      </p:sp>
      <p:graphicFrame>
        <p:nvGraphicFramePr>
          <p:cNvPr id="27658" name="Object 10"/>
          <p:cNvGraphicFramePr>
            <a:graphicFrameLocks noChangeAspect="1"/>
          </p:cNvGraphicFramePr>
          <p:nvPr>
            <p:ph idx="4294967295"/>
          </p:nvPr>
        </p:nvGraphicFramePr>
        <p:xfrm>
          <a:off x="663575" y="2021858"/>
          <a:ext cx="5276850" cy="975342"/>
        </p:xfrm>
        <a:graphic>
          <a:graphicData uri="http://schemas.openxmlformats.org/presentationml/2006/ole">
            <p:oleObj spid="_x0000_s21507" name="Equation" r:id="rId4" imgW="7315200" imgH="1346200" progId="Equation.3">
              <p:embed/>
            </p:oleObj>
          </a:graphicData>
        </a:graphic>
      </p:graphicFrame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971550" y="1844675"/>
            <a:ext cx="64801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</a:rPr>
              <a:t>Minimization of cost function:</a:t>
            </a:r>
            <a:endParaRPr lang="nl-NL" dirty="0">
              <a:solidFill>
                <a:srgbClr val="CC0000"/>
              </a:solidFill>
            </a:endParaRPr>
          </a:p>
        </p:txBody>
      </p:sp>
      <p:sp>
        <p:nvSpPr>
          <p:cNvPr id="27685" name="Text Box 37"/>
          <p:cNvSpPr txBox="1">
            <a:spLocks noChangeArrowheads="1"/>
          </p:cNvSpPr>
          <p:nvPr/>
        </p:nvSpPr>
        <p:spPr bwMode="auto">
          <a:xfrm>
            <a:off x="2339975" y="3068638"/>
            <a:ext cx="13684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error cost at the end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3708400" y="3068638"/>
            <a:ext cx="22320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cost to reach the target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7687" name="AutoShape 39"/>
          <p:cNvSpPr>
            <a:spLocks/>
          </p:cNvSpPr>
          <p:nvPr/>
        </p:nvSpPr>
        <p:spPr bwMode="auto">
          <a:xfrm rot="16200000">
            <a:off x="2879725" y="2457450"/>
            <a:ext cx="215900" cy="863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88" name="AutoShape 40"/>
          <p:cNvSpPr>
            <a:spLocks/>
          </p:cNvSpPr>
          <p:nvPr/>
        </p:nvSpPr>
        <p:spPr bwMode="auto">
          <a:xfrm rot="16200000">
            <a:off x="4427538" y="2060575"/>
            <a:ext cx="215900" cy="1800225"/>
          </a:xfrm>
          <a:prstGeom prst="leftBrace">
            <a:avLst>
              <a:gd name="adj1" fmla="val 694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3605213"/>
            <a:ext cx="2154362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1116013" y="1104900"/>
          <a:ext cx="3054350" cy="739775"/>
        </p:xfrm>
        <a:graphic>
          <a:graphicData uri="http://schemas.openxmlformats.org/presentationml/2006/ole">
            <p:oleObj spid="_x0000_s21508" name="Equation" r:id="rId6" imgW="7315200" imgH="177800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71550" y="4038600"/>
            <a:ext cx="3363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Optimal solution hard to compute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Optimal control theory</a:t>
            </a:r>
            <a:endParaRPr lang="en-US" dirty="0"/>
          </a:p>
        </p:txBody>
      </p:sp>
      <p:pic>
        <p:nvPicPr>
          <p:cNvPr id="11" name="Picture 10" descr="spider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1168400"/>
            <a:ext cx="5566810" cy="439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66143" y="5715000"/>
            <a:ext cx="578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Optimal control as a sum over trajectories, </a:t>
            </a:r>
            <a:r>
              <a:rPr lang="en-US" dirty="0" err="1" smtClean="0"/>
              <a:t>Kappen</a:t>
            </a:r>
            <a:r>
              <a:rPr lang="en-US" dirty="0" smtClean="0"/>
              <a:t> PRL 2005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590800"/>
            <a:ext cx="4800599" cy="355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38200" y="914400"/>
            <a:ext cx="5297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Bellman equation:</a:t>
            </a:r>
          </a:p>
          <a:p>
            <a:r>
              <a:rPr lang="en-US" dirty="0" smtClean="0"/>
              <a:t>	efficient computation of optimal controls</a:t>
            </a:r>
          </a:p>
          <a:p>
            <a:r>
              <a:rPr lang="en-US" dirty="0" smtClean="0"/>
              <a:t>	linear superposition of solutions</a:t>
            </a:r>
          </a:p>
          <a:p>
            <a:r>
              <a:rPr lang="en-US" dirty="0" smtClean="0"/>
              <a:t>	qualitative different results for high and low noise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computation</a:t>
            </a:r>
            <a:endParaRPr lang="en-US" dirty="0"/>
          </a:p>
        </p:txBody>
      </p:sp>
      <p:pic>
        <p:nvPicPr>
          <p:cNvPr id="5" name="Picture 4" descr="little_do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31" y="1186939"/>
            <a:ext cx="8066338" cy="4484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6248400"/>
            <a:ext cx="293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Theodorou</a:t>
            </a:r>
            <a:r>
              <a:rPr lang="en-US" dirty="0" smtClean="0"/>
              <a:t>, </a:t>
            </a:r>
            <a:r>
              <a:rPr lang="en-US" dirty="0" err="1" smtClean="0"/>
              <a:t>Schaal</a:t>
            </a:r>
            <a:r>
              <a:rPr lang="en-US" dirty="0" smtClean="0"/>
              <a:t>, USC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superposition of solutions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6172200"/>
            <a:ext cx="275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Silva, </a:t>
            </a:r>
            <a:r>
              <a:rPr lang="en-US" dirty="0" err="1" smtClean="0"/>
              <a:t>Popovic</a:t>
            </a:r>
            <a:r>
              <a:rPr lang="en-US" dirty="0" smtClean="0"/>
              <a:t>, MIT 2009</a:t>
            </a:r>
            <a:endParaRPr lang="en-US" dirty="0"/>
          </a:p>
        </p:txBody>
      </p:sp>
      <p:pic>
        <p:nvPicPr>
          <p:cNvPr id="5" name="Picture 4" descr="popov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17638"/>
            <a:ext cx="6700117" cy="4720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Q</a:t>
            </a:r>
            <a:r>
              <a:rPr lang="en-US" sz="3600" dirty="0" smtClean="0"/>
              <a:t>ualitative different results for high and low noise</a:t>
            </a:r>
            <a:endParaRPr lang="en-US" sz="400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953000" cy="3382963"/>
          </a:xfrm>
        </p:spPr>
        <p:txBody>
          <a:bodyPr/>
          <a:lstStyle/>
          <a:p>
            <a:r>
              <a:rPr lang="en-US" dirty="0" smtClean="0"/>
              <a:t>Delayed Choice</a:t>
            </a:r>
          </a:p>
          <a:p>
            <a:pPr lvl="1"/>
            <a:r>
              <a:rPr lang="en-US" dirty="0" smtClean="0"/>
              <a:t>Optimal control predicts when to act</a:t>
            </a:r>
          </a:p>
          <a:p>
            <a:pPr lvl="1"/>
            <a:r>
              <a:rPr lang="en-US" dirty="0" smtClean="0"/>
              <a:t>More noise means more delay</a:t>
            </a:r>
          </a:p>
        </p:txBody>
      </p:sp>
      <p:pic>
        <p:nvPicPr>
          <p:cNvPr id="9" name="Content Placeholder 8" descr="mcmc_speech1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10200" y="1905000"/>
            <a:ext cx="3022600" cy="2362200"/>
          </a:xfrm>
        </p:spPr>
      </p:pic>
      <p:pic>
        <p:nvPicPr>
          <p:cNvPr id="10" name="Picture 9" descr="mcmc_speec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905000"/>
            <a:ext cx="302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/>
          <a:srcRect t="543"/>
          <a:stretch>
            <a:fillRect/>
          </a:stretch>
        </p:blipFill>
        <p:spPr bwMode="auto">
          <a:xfrm>
            <a:off x="900113" y="908050"/>
            <a:ext cx="8137525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44450"/>
            <a:ext cx="7723187" cy="431800"/>
          </a:xfrm>
        </p:spPr>
        <p:txBody>
          <a:bodyPr>
            <a:normAutofit fontScale="90000"/>
          </a:bodyPr>
          <a:lstStyle/>
          <a:p>
            <a:r>
              <a:rPr lang="en-US"/>
              <a:t>Results</a:t>
            </a:r>
            <a:endParaRPr lang="nl-NL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2051050" y="549275"/>
            <a:ext cx="23034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small noise</a:t>
            </a:r>
            <a:endParaRPr lang="nl-NL">
              <a:solidFill>
                <a:srgbClr val="CC0000"/>
              </a:solidFill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300788" y="549275"/>
            <a:ext cx="17287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large noise</a:t>
            </a:r>
            <a:endParaRPr lang="nl-NL">
              <a:solidFill>
                <a:srgbClr val="CC0000"/>
              </a:solidFill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07950" y="3860800"/>
            <a:ext cx="12954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CC0000"/>
                </a:solidFill>
              </a:rPr>
              <a:t>Control signal</a:t>
            </a:r>
            <a:endParaRPr lang="nl-NL" sz="2400">
              <a:solidFill>
                <a:srgbClr val="CC0000"/>
              </a:solidFill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107950" y="620713"/>
            <a:ext cx="16557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CC0000"/>
                </a:solidFill>
              </a:rPr>
              <a:t>Trajectory</a:t>
            </a:r>
            <a:endParaRPr lang="nl-NL" sz="2400">
              <a:solidFill>
                <a:srgbClr val="CC0000"/>
              </a:solidFill>
            </a:endParaRPr>
          </a:p>
        </p:txBody>
      </p:sp>
      <p:sp>
        <p:nvSpPr>
          <p:cNvPr id="65548" name="Freeform 12"/>
          <p:cNvSpPr>
            <a:spLocks/>
          </p:cNvSpPr>
          <p:nvPr/>
        </p:nvSpPr>
        <p:spPr bwMode="auto">
          <a:xfrm>
            <a:off x="2127250" y="4471988"/>
            <a:ext cx="1924050" cy="582612"/>
          </a:xfrm>
          <a:custGeom>
            <a:avLst/>
            <a:gdLst/>
            <a:ahLst/>
            <a:cxnLst>
              <a:cxn ang="0">
                <a:pos x="1212" y="4"/>
              </a:cxn>
              <a:cxn ang="0">
                <a:pos x="1068" y="4"/>
              </a:cxn>
              <a:cxn ang="0">
                <a:pos x="924" y="4"/>
              </a:cxn>
              <a:cxn ang="0">
                <a:pos x="828" y="4"/>
              </a:cxn>
              <a:cxn ang="0">
                <a:pos x="658" y="25"/>
              </a:cxn>
              <a:cxn ang="0">
                <a:pos x="457" y="68"/>
              </a:cxn>
              <a:cxn ang="0">
                <a:pos x="364" y="95"/>
              </a:cxn>
              <a:cxn ang="0">
                <a:pos x="190" y="177"/>
              </a:cxn>
              <a:cxn ang="0">
                <a:pos x="49" y="280"/>
              </a:cxn>
              <a:cxn ang="0">
                <a:pos x="0" y="367"/>
              </a:cxn>
            </a:cxnLst>
            <a:rect l="0" t="0" r="r" b="b"/>
            <a:pathLst>
              <a:path w="1212" h="367">
                <a:moveTo>
                  <a:pt x="1212" y="4"/>
                </a:moveTo>
                <a:cubicBezTo>
                  <a:pt x="1164" y="4"/>
                  <a:pt x="1116" y="4"/>
                  <a:pt x="1068" y="4"/>
                </a:cubicBezTo>
                <a:cubicBezTo>
                  <a:pt x="1020" y="4"/>
                  <a:pt x="964" y="4"/>
                  <a:pt x="924" y="4"/>
                </a:cubicBezTo>
                <a:cubicBezTo>
                  <a:pt x="884" y="4"/>
                  <a:pt x="872" y="0"/>
                  <a:pt x="828" y="4"/>
                </a:cubicBezTo>
                <a:cubicBezTo>
                  <a:pt x="784" y="8"/>
                  <a:pt x="720" y="14"/>
                  <a:pt x="658" y="25"/>
                </a:cubicBezTo>
                <a:cubicBezTo>
                  <a:pt x="596" y="36"/>
                  <a:pt x="506" y="56"/>
                  <a:pt x="457" y="68"/>
                </a:cubicBezTo>
                <a:cubicBezTo>
                  <a:pt x="408" y="80"/>
                  <a:pt x="408" y="77"/>
                  <a:pt x="364" y="95"/>
                </a:cubicBezTo>
                <a:cubicBezTo>
                  <a:pt x="320" y="113"/>
                  <a:pt x="242" y="146"/>
                  <a:pt x="190" y="177"/>
                </a:cubicBezTo>
                <a:cubicBezTo>
                  <a:pt x="138" y="208"/>
                  <a:pt x="81" y="248"/>
                  <a:pt x="49" y="280"/>
                </a:cubicBezTo>
                <a:cubicBezTo>
                  <a:pt x="17" y="312"/>
                  <a:pt x="9" y="348"/>
                  <a:pt x="0" y="36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9" name="Freeform 13"/>
          <p:cNvSpPr>
            <a:spLocks/>
          </p:cNvSpPr>
          <p:nvPr/>
        </p:nvSpPr>
        <p:spPr bwMode="auto">
          <a:xfrm flipV="1">
            <a:off x="2133600" y="5105400"/>
            <a:ext cx="1924050" cy="582613"/>
          </a:xfrm>
          <a:custGeom>
            <a:avLst/>
            <a:gdLst/>
            <a:ahLst/>
            <a:cxnLst>
              <a:cxn ang="0">
                <a:pos x="1212" y="4"/>
              </a:cxn>
              <a:cxn ang="0">
                <a:pos x="1068" y="4"/>
              </a:cxn>
              <a:cxn ang="0">
                <a:pos x="924" y="4"/>
              </a:cxn>
              <a:cxn ang="0">
                <a:pos x="828" y="4"/>
              </a:cxn>
              <a:cxn ang="0">
                <a:pos x="658" y="25"/>
              </a:cxn>
              <a:cxn ang="0">
                <a:pos x="457" y="68"/>
              </a:cxn>
              <a:cxn ang="0">
                <a:pos x="364" y="95"/>
              </a:cxn>
              <a:cxn ang="0">
                <a:pos x="190" y="177"/>
              </a:cxn>
              <a:cxn ang="0">
                <a:pos x="49" y="280"/>
              </a:cxn>
              <a:cxn ang="0">
                <a:pos x="0" y="367"/>
              </a:cxn>
            </a:cxnLst>
            <a:rect l="0" t="0" r="r" b="b"/>
            <a:pathLst>
              <a:path w="1212" h="367">
                <a:moveTo>
                  <a:pt x="1212" y="4"/>
                </a:moveTo>
                <a:cubicBezTo>
                  <a:pt x="1164" y="4"/>
                  <a:pt x="1116" y="4"/>
                  <a:pt x="1068" y="4"/>
                </a:cubicBezTo>
                <a:cubicBezTo>
                  <a:pt x="1020" y="4"/>
                  <a:pt x="964" y="4"/>
                  <a:pt x="924" y="4"/>
                </a:cubicBezTo>
                <a:cubicBezTo>
                  <a:pt x="884" y="4"/>
                  <a:pt x="872" y="0"/>
                  <a:pt x="828" y="4"/>
                </a:cubicBezTo>
                <a:cubicBezTo>
                  <a:pt x="784" y="8"/>
                  <a:pt x="720" y="14"/>
                  <a:pt x="658" y="25"/>
                </a:cubicBezTo>
                <a:cubicBezTo>
                  <a:pt x="596" y="36"/>
                  <a:pt x="506" y="56"/>
                  <a:pt x="457" y="68"/>
                </a:cubicBezTo>
                <a:cubicBezTo>
                  <a:pt x="408" y="80"/>
                  <a:pt x="408" y="77"/>
                  <a:pt x="364" y="95"/>
                </a:cubicBezTo>
                <a:cubicBezTo>
                  <a:pt x="320" y="113"/>
                  <a:pt x="242" y="146"/>
                  <a:pt x="190" y="177"/>
                </a:cubicBezTo>
                <a:cubicBezTo>
                  <a:pt x="138" y="208"/>
                  <a:pt x="81" y="248"/>
                  <a:pt x="49" y="280"/>
                </a:cubicBezTo>
                <a:cubicBezTo>
                  <a:pt x="17" y="312"/>
                  <a:pt x="9" y="348"/>
                  <a:pt x="0" y="36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1524000" y="51054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4" name="Freeform 18"/>
          <p:cNvSpPr>
            <a:spLocks/>
          </p:cNvSpPr>
          <p:nvPr/>
        </p:nvSpPr>
        <p:spPr bwMode="auto">
          <a:xfrm>
            <a:off x="7342188" y="4521200"/>
            <a:ext cx="769937" cy="585788"/>
          </a:xfrm>
          <a:custGeom>
            <a:avLst/>
            <a:gdLst/>
            <a:ahLst/>
            <a:cxnLst>
              <a:cxn ang="0">
                <a:pos x="485" y="0"/>
              </a:cxn>
              <a:cxn ang="0">
                <a:pos x="392" y="10"/>
              </a:cxn>
              <a:cxn ang="0">
                <a:pos x="223" y="43"/>
              </a:cxn>
              <a:cxn ang="0">
                <a:pos x="131" y="113"/>
              </a:cxn>
              <a:cxn ang="0">
                <a:pos x="55" y="206"/>
              </a:cxn>
              <a:cxn ang="0">
                <a:pos x="17" y="309"/>
              </a:cxn>
              <a:cxn ang="0">
                <a:pos x="0" y="369"/>
              </a:cxn>
            </a:cxnLst>
            <a:rect l="0" t="0" r="r" b="b"/>
            <a:pathLst>
              <a:path w="485" h="369">
                <a:moveTo>
                  <a:pt x="485" y="0"/>
                </a:moveTo>
                <a:cubicBezTo>
                  <a:pt x="460" y="1"/>
                  <a:pt x="436" y="3"/>
                  <a:pt x="392" y="10"/>
                </a:cubicBezTo>
                <a:cubicBezTo>
                  <a:pt x="348" y="17"/>
                  <a:pt x="266" y="26"/>
                  <a:pt x="223" y="43"/>
                </a:cubicBezTo>
                <a:cubicBezTo>
                  <a:pt x="180" y="60"/>
                  <a:pt x="159" y="86"/>
                  <a:pt x="131" y="113"/>
                </a:cubicBezTo>
                <a:cubicBezTo>
                  <a:pt x="103" y="140"/>
                  <a:pt x="74" y="173"/>
                  <a:pt x="55" y="206"/>
                </a:cubicBezTo>
                <a:cubicBezTo>
                  <a:pt x="36" y="239"/>
                  <a:pt x="26" y="282"/>
                  <a:pt x="17" y="309"/>
                </a:cubicBezTo>
                <a:cubicBezTo>
                  <a:pt x="8" y="336"/>
                  <a:pt x="4" y="352"/>
                  <a:pt x="0" y="369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5" name="Freeform 19"/>
          <p:cNvSpPr>
            <a:spLocks/>
          </p:cNvSpPr>
          <p:nvPr/>
        </p:nvSpPr>
        <p:spPr bwMode="auto">
          <a:xfrm flipV="1">
            <a:off x="7340600" y="5105400"/>
            <a:ext cx="820738" cy="585788"/>
          </a:xfrm>
          <a:custGeom>
            <a:avLst/>
            <a:gdLst/>
            <a:ahLst/>
            <a:cxnLst>
              <a:cxn ang="0">
                <a:pos x="485" y="0"/>
              </a:cxn>
              <a:cxn ang="0">
                <a:pos x="392" y="10"/>
              </a:cxn>
              <a:cxn ang="0">
                <a:pos x="223" y="43"/>
              </a:cxn>
              <a:cxn ang="0">
                <a:pos x="131" y="113"/>
              </a:cxn>
              <a:cxn ang="0">
                <a:pos x="55" y="206"/>
              </a:cxn>
              <a:cxn ang="0">
                <a:pos x="17" y="309"/>
              </a:cxn>
              <a:cxn ang="0">
                <a:pos x="0" y="369"/>
              </a:cxn>
            </a:cxnLst>
            <a:rect l="0" t="0" r="r" b="b"/>
            <a:pathLst>
              <a:path w="485" h="369">
                <a:moveTo>
                  <a:pt x="485" y="0"/>
                </a:moveTo>
                <a:cubicBezTo>
                  <a:pt x="460" y="1"/>
                  <a:pt x="436" y="3"/>
                  <a:pt x="392" y="10"/>
                </a:cubicBezTo>
                <a:cubicBezTo>
                  <a:pt x="348" y="17"/>
                  <a:pt x="266" y="26"/>
                  <a:pt x="223" y="43"/>
                </a:cubicBezTo>
                <a:cubicBezTo>
                  <a:pt x="180" y="60"/>
                  <a:pt x="159" y="86"/>
                  <a:pt x="131" y="113"/>
                </a:cubicBezTo>
                <a:cubicBezTo>
                  <a:pt x="103" y="140"/>
                  <a:pt x="74" y="173"/>
                  <a:pt x="55" y="206"/>
                </a:cubicBezTo>
                <a:cubicBezTo>
                  <a:pt x="36" y="239"/>
                  <a:pt x="26" y="282"/>
                  <a:pt x="17" y="309"/>
                </a:cubicBezTo>
                <a:cubicBezTo>
                  <a:pt x="8" y="336"/>
                  <a:pt x="4" y="352"/>
                  <a:pt x="0" y="369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>
            <a:off x="5562600" y="5105400"/>
            <a:ext cx="17526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8915400" y="838200"/>
            <a:ext cx="228600" cy="586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854075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dirty="0" smtClean="0"/>
              <a:t>Modelling neural networks with activity dependent synapses</a:t>
            </a:r>
            <a:endParaRPr lang="en-GB" sz="3600" dirty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29600" cy="5240337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dirty="0" smtClean="0">
              <a:solidFill>
                <a:srgbClr val="94476B"/>
              </a:solidFill>
            </a:endParaRPr>
          </a:p>
          <a:p>
            <a:pPr>
              <a:lnSpc>
                <a:spcPct val="100000"/>
              </a:lnSpc>
              <a:buSzPct val="80000"/>
              <a:buFont typeface="Arial" pitchFamily="-110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smtClean="0">
                <a:solidFill>
                  <a:srgbClr val="94476B"/>
                </a:solidFill>
              </a:rPr>
              <a:t>Dynamic synapses</a:t>
            </a:r>
          </a:p>
          <a:p>
            <a:pPr lvl="1">
              <a:lnSpc>
                <a:spcPct val="100000"/>
              </a:lnSpc>
              <a:buSzPct val="80000"/>
              <a:buFont typeface="Wingdings" pitchFamily="-110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600" dirty="0" smtClean="0"/>
          </a:p>
          <a:p>
            <a:pPr>
              <a:lnSpc>
                <a:spcPct val="100000"/>
              </a:lnSpc>
              <a:buSzPct val="80000"/>
              <a:buFont typeface="Arial" pitchFamily="-110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smtClean="0">
                <a:solidFill>
                  <a:srgbClr val="94476B"/>
                </a:solidFill>
              </a:rPr>
              <a:t>Recurrent connectivity and </a:t>
            </a:r>
            <a:r>
              <a:rPr lang="en-GB" sz="2400" dirty="0">
                <a:solidFill>
                  <a:srgbClr val="94476B"/>
                </a:solidFill>
              </a:rPr>
              <a:t>Dynamic </a:t>
            </a:r>
            <a:r>
              <a:rPr lang="en-GB" sz="2400" dirty="0" smtClean="0">
                <a:solidFill>
                  <a:srgbClr val="94476B"/>
                </a:solidFill>
              </a:rPr>
              <a:t>synapses</a:t>
            </a:r>
          </a:p>
          <a:p>
            <a:pPr lvl="1">
              <a:buSzPct val="80000"/>
              <a:buFont typeface="Arial" pitchFamily="-110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94476B"/>
                </a:solidFill>
              </a:rPr>
              <a:t>Associative memory</a:t>
            </a:r>
          </a:p>
          <a:p>
            <a:pPr lvl="1">
              <a:lnSpc>
                <a:spcPct val="100000"/>
              </a:lnSpc>
              <a:buSzPct val="80000"/>
              <a:buFont typeface="Arial" pitchFamily="-110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>
                <a:solidFill>
                  <a:srgbClr val="94476B"/>
                </a:solidFill>
              </a:rPr>
              <a:t>dynamical memories </a:t>
            </a:r>
            <a:endParaRPr lang="en-GB" sz="2000" dirty="0" smtClean="0">
              <a:solidFill>
                <a:srgbClr val="94476B"/>
              </a:solidFill>
            </a:endParaRPr>
          </a:p>
          <a:p>
            <a:pPr lvl="1">
              <a:lnSpc>
                <a:spcPct val="100000"/>
              </a:lnSpc>
              <a:buSzPct val="80000"/>
              <a:buFont typeface="Arial" pitchFamily="-110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94476B"/>
                </a:solidFill>
              </a:rPr>
              <a:t>Storage </a:t>
            </a:r>
            <a:r>
              <a:rPr lang="en-GB" sz="2000" dirty="0">
                <a:solidFill>
                  <a:srgbClr val="94476B"/>
                </a:solidFill>
              </a:rPr>
              <a:t>capacity</a:t>
            </a:r>
            <a:r>
              <a:rPr lang="en-GB" sz="2000" dirty="0" smtClean="0">
                <a:solidFill>
                  <a:srgbClr val="94476B"/>
                </a:solidFill>
              </a:rPr>
              <a:t> </a:t>
            </a:r>
          </a:p>
          <a:p>
            <a:pPr lvl="1">
              <a:buSzPct val="8000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94476B"/>
                </a:solidFill>
              </a:rPr>
              <a:t>Sensitivity to external stimuli.</a:t>
            </a:r>
          </a:p>
          <a:p>
            <a:pPr lvl="1">
              <a:buSzPct val="8000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94476B"/>
                </a:solidFill>
              </a:rPr>
              <a:t>Relation to up-down states and </a:t>
            </a:r>
            <a:r>
              <a:rPr lang="en-GB" sz="2000" dirty="0" err="1" smtClean="0">
                <a:solidFill>
                  <a:srgbClr val="94476B"/>
                </a:solidFill>
              </a:rPr>
              <a:t>powerlaws</a:t>
            </a:r>
            <a:endParaRPr lang="en-GB" sz="2000" dirty="0" smtClean="0">
              <a:solidFill>
                <a:srgbClr val="94476B"/>
              </a:solidFill>
            </a:endParaRPr>
          </a:p>
          <a:p>
            <a:pPr lvl="1">
              <a:lnSpc>
                <a:spcPct val="100000"/>
              </a:lnSpc>
              <a:buSzPct val="80000"/>
              <a:buFont typeface="Arial" pitchFamily="-110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94476B"/>
              </a:solidFill>
            </a:endParaRPr>
          </a:p>
          <a:p>
            <a:pPr>
              <a:lnSpc>
                <a:spcPct val="100000"/>
              </a:lnSpc>
              <a:buSzPct val="80000"/>
              <a:buFont typeface="Arial" pitchFamily="-110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smtClean="0">
                <a:solidFill>
                  <a:srgbClr val="94476B"/>
                </a:solidFill>
              </a:rPr>
              <a:t>Discussion</a:t>
            </a:r>
            <a:endParaRPr lang="en-GB" sz="2400" dirty="0">
              <a:solidFill>
                <a:srgbClr val="94476B"/>
              </a:solidFill>
            </a:endParaRPr>
          </a:p>
        </p:txBody>
      </p:sp>
      <p:pic>
        <p:nvPicPr>
          <p:cNvPr id="4" name="Picture 3" descr="gra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5830611"/>
            <a:ext cx="4281488" cy="7892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594360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Marro</a:t>
            </a:r>
            <a:r>
              <a:rPr lang="en-US" dirty="0" smtClean="0"/>
              <a:t>, Torres, </a:t>
            </a:r>
            <a:r>
              <a:rPr lang="en-US" dirty="0" err="1" smtClean="0"/>
              <a:t>Mejias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3588" cy="602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4572000" y="188913"/>
            <a:ext cx="4321175" cy="518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9388" indent="-4763">
              <a:lnSpc>
                <a:spcPct val="96000"/>
              </a:lnSpc>
              <a:spcBef>
                <a:spcPts val="450"/>
              </a:spcBef>
              <a:buClr>
                <a:srgbClr val="008080"/>
              </a:buClr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sz="1800" b="1">
                <a:solidFill>
                  <a:srgbClr val="008080"/>
                </a:solidFill>
                <a:latin typeface="Luxi Sans" pitchFamily="16" charset="0"/>
              </a:rPr>
              <a:t>a) Electrophysiological preparation in pyramidal neurons (layer 5) for a pairing experiment.</a:t>
            </a:r>
          </a:p>
          <a:p>
            <a:pPr marL="179388" indent="-4763">
              <a:lnSpc>
                <a:spcPct val="96000"/>
              </a:lnSpc>
              <a:spcBef>
                <a:spcPts val="450"/>
              </a:spcBef>
              <a:buClr>
                <a:srgbClr val="008080"/>
              </a:buClr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endParaRPr lang="en-GB" sz="1800" b="1">
              <a:solidFill>
                <a:srgbClr val="008080"/>
              </a:solidFill>
              <a:latin typeface="Luxi Sans" pitchFamily="16" charset="0"/>
            </a:endParaRPr>
          </a:p>
          <a:p>
            <a:pPr marL="179388" indent="-4763">
              <a:lnSpc>
                <a:spcPct val="96000"/>
              </a:lnSpc>
              <a:spcBef>
                <a:spcPts val="450"/>
              </a:spcBef>
              <a:buClr>
                <a:srgbClr val="008080"/>
              </a:buClr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sz="1800" b="1">
                <a:solidFill>
                  <a:srgbClr val="008080"/>
                </a:solidFill>
                <a:latin typeface="Luxi Sans" pitchFamily="16" charset="0"/>
              </a:rPr>
              <a:t>b) Pairing: several current pulses (during 200 ms) in the pre and post-synaptic neuron (4-8 action potentials, AP) are injected 30 times each 20 s. </a:t>
            </a:r>
          </a:p>
          <a:p>
            <a:pPr marL="179388" indent="-4763">
              <a:lnSpc>
                <a:spcPct val="96000"/>
              </a:lnSpc>
              <a:spcBef>
                <a:spcPts val="450"/>
              </a:spcBef>
              <a:buClr>
                <a:srgbClr val="008080"/>
              </a:buClr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endParaRPr lang="en-GB" sz="1800" b="1">
              <a:solidFill>
                <a:srgbClr val="008080"/>
              </a:solidFill>
              <a:latin typeface="Luxi Sans" pitchFamily="16" charset="0"/>
            </a:endParaRPr>
          </a:p>
          <a:p>
            <a:pPr marL="179388" indent="-4763">
              <a:lnSpc>
                <a:spcPct val="96000"/>
              </a:lnSpc>
              <a:spcBef>
                <a:spcPts val="450"/>
              </a:spcBef>
              <a:buClr>
                <a:srgbClr val="008080"/>
              </a:buClr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sz="1800" b="1">
                <a:solidFill>
                  <a:srgbClr val="008080"/>
                </a:solidFill>
                <a:latin typeface="Luxi Sans" pitchFamily="16" charset="0"/>
              </a:rPr>
              <a:t>c) Before: the response to stimuli is variable and noisy. </a:t>
            </a:r>
          </a:p>
          <a:p>
            <a:pPr marL="179388" indent="-4763">
              <a:lnSpc>
                <a:spcPct val="96000"/>
              </a:lnSpc>
              <a:spcBef>
                <a:spcPts val="450"/>
              </a:spcBef>
              <a:buClr>
                <a:srgbClr val="008080"/>
              </a:buClr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endParaRPr lang="en-GB" sz="1800" b="1">
              <a:solidFill>
                <a:srgbClr val="008080"/>
              </a:solidFill>
              <a:latin typeface="Luxi Sans" pitchFamily="16" charset="0"/>
            </a:endParaRPr>
          </a:p>
          <a:p>
            <a:pPr marL="179388" indent="-4763">
              <a:lnSpc>
                <a:spcPct val="96000"/>
              </a:lnSpc>
              <a:spcBef>
                <a:spcPts val="450"/>
              </a:spcBef>
              <a:buClr>
                <a:srgbClr val="008080"/>
              </a:buClr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sz="1800" b="1">
                <a:solidFill>
                  <a:srgbClr val="008080"/>
                </a:solidFill>
                <a:latin typeface="Luxi Sans" pitchFamily="16" charset="0"/>
              </a:rPr>
              <a:t>d) After: optimal response to the first current pulse and there is a decrease of response to the next pulses. </a:t>
            </a:r>
          </a:p>
          <a:p>
            <a:pPr marL="179388" indent="-4763">
              <a:lnSpc>
                <a:spcPct val="96000"/>
              </a:lnSpc>
              <a:spcBef>
                <a:spcPts val="450"/>
              </a:spcBef>
              <a:buClr>
                <a:srgbClr val="008080"/>
              </a:buClr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endParaRPr lang="en-GB" sz="1800" b="1">
              <a:solidFill>
                <a:srgbClr val="008080"/>
              </a:solidFill>
              <a:latin typeface="Luxi Sans" pitchFamily="16" charset="0"/>
            </a:endParaRPr>
          </a:p>
          <a:p>
            <a:pPr marL="179388" indent="-4763">
              <a:lnSpc>
                <a:spcPct val="96000"/>
              </a:lnSpc>
              <a:spcBef>
                <a:spcPts val="450"/>
              </a:spcBef>
              <a:buClr>
                <a:srgbClr val="008080"/>
              </a:buClr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sz="1800" b="1">
                <a:solidFill>
                  <a:srgbClr val="008080"/>
                </a:solidFill>
                <a:latin typeface="Luxi Sans" pitchFamily="16" charset="0"/>
              </a:rPr>
              <a:t>e) The effect of “pairing” is robust and Hebbian.</a:t>
            </a:r>
          </a:p>
        </p:txBody>
      </p:sp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457200" y="6096000"/>
            <a:ext cx="8382000" cy="565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9388" indent="-4763">
              <a:lnSpc>
                <a:spcPct val="96000"/>
              </a:lnSpc>
              <a:spcBef>
                <a:spcPts val="600"/>
              </a:spcBef>
              <a:buSzPct val="28000"/>
              <a:buFont typeface="Luxi Sans" pitchFamily="16" charset="0"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sz="1800" b="1" dirty="0" err="1">
                <a:solidFill>
                  <a:srgbClr val="000000"/>
                </a:solidFill>
                <a:latin typeface="Luxi Sans" pitchFamily="16" charset="0"/>
              </a:rPr>
              <a:t>Markram</a:t>
            </a:r>
            <a:r>
              <a:rPr lang="en-GB" sz="1800" b="1" dirty="0">
                <a:solidFill>
                  <a:srgbClr val="000000"/>
                </a:solidFill>
                <a:latin typeface="Luxi Sans" pitchFamily="16" charset="0"/>
              </a:rPr>
              <a:t> and </a:t>
            </a:r>
            <a:r>
              <a:rPr lang="en-GB" sz="1800" b="1" dirty="0" err="1">
                <a:solidFill>
                  <a:srgbClr val="000000"/>
                </a:solidFill>
                <a:latin typeface="Luxi Sans" pitchFamily="16" charset="0"/>
              </a:rPr>
              <a:t>Tsodyks</a:t>
            </a:r>
            <a:r>
              <a:rPr lang="en-GB" sz="1800" b="1" dirty="0">
                <a:solidFill>
                  <a:srgbClr val="000000"/>
                </a:solidFill>
                <a:latin typeface="Luxi Sans" pitchFamily="16" charset="0"/>
              </a:rPr>
              <a:t>, nature 1996</a:t>
            </a:r>
            <a:r>
              <a:rPr lang="en-GB" sz="1800" b="1" dirty="0" smtClean="0">
                <a:solidFill>
                  <a:srgbClr val="000000"/>
                </a:solidFill>
                <a:latin typeface="Luxi Sans" pitchFamily="16" charset="0"/>
              </a:rPr>
              <a:t>: Dynamic synapses</a:t>
            </a:r>
            <a:endParaRPr lang="en-GB" sz="3600" b="1" dirty="0">
              <a:solidFill>
                <a:srgbClr val="3333FF"/>
              </a:solidFill>
              <a:latin typeface="Luxi Sans" pitchFamily="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/>
      <p:bldP spid="1536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n1000_1027_F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367071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6172200"/>
            <a:ext cx="316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Sanchez-</a:t>
            </a:r>
            <a:r>
              <a:rPr lang="en-US" dirty="0" err="1" smtClean="0"/>
              <a:t>vives</a:t>
            </a:r>
            <a:r>
              <a:rPr lang="en-US" dirty="0" smtClean="0"/>
              <a:t>, McCormick 2000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80310" y="1066800"/>
            <a:ext cx="33076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b="1" dirty="0" smtClean="0"/>
              <a:t>a) Intracellular recording in the primary visual cortex of a halothane-anesthetized cat reveals a rhythmic sequence of depolarized and hyperpolarized membrane potentials. (</a:t>
            </a:r>
            <a:r>
              <a:rPr lang="en-US" sz="1000" b="1" dirty="0" err="1" smtClean="0"/>
              <a:t>b</a:t>
            </a:r>
            <a:r>
              <a:rPr lang="en-US" sz="1000" b="1" dirty="0" smtClean="0"/>
              <a:t>) Expansion of three of the depolarizing sequences for clarity. (</a:t>
            </a:r>
            <a:r>
              <a:rPr lang="en-US" sz="1000" b="1" dirty="0" err="1" smtClean="0"/>
              <a:t>c</a:t>
            </a:r>
            <a:r>
              <a:rPr lang="en-US" sz="1000" b="1" dirty="0" smtClean="0"/>
              <a:t>) </a:t>
            </a:r>
            <a:r>
              <a:rPr lang="en-US" sz="1000" b="1" dirty="0" err="1" smtClean="0"/>
              <a:t>Autocorrelogram</a:t>
            </a:r>
            <a:r>
              <a:rPr lang="en-US" sz="1000" b="1" dirty="0" smtClean="0"/>
              <a:t> of the intracellular recording reveals a marked periodicity of about one cycle per three seconds. (</a:t>
            </a:r>
            <a:r>
              <a:rPr lang="en-US" sz="1000" b="1" dirty="0" err="1" smtClean="0"/>
              <a:t>d</a:t>
            </a:r>
            <a:r>
              <a:rPr lang="en-US" sz="1000" b="1" dirty="0" smtClean="0"/>
              <a:t>) Simultaneous intracellular and extracellular recordings of the slow oscillation in ferret visual cortical slices maintained </a:t>
            </a:r>
            <a:r>
              <a:rPr lang="en-US" sz="1000" b="1" i="1" dirty="0" smtClean="0"/>
              <a:t>in vitro. Note the marked synchrony between the two recordings. The intracellular recording is from a layer 5 intrinsically bursting neuron. The trigger level for the window discriminator of the extracellular multi-unit recording is indicated. (</a:t>
            </a:r>
            <a:r>
              <a:rPr lang="en-US" sz="1000" b="1" i="1" dirty="0" err="1" smtClean="0"/>
              <a:t>e</a:t>
            </a:r>
            <a:r>
              <a:rPr lang="en-US" sz="1000" b="1" i="1" dirty="0" smtClean="0"/>
              <a:t>) The depolarized state at three different membrane potentials. (</a:t>
            </a:r>
            <a:r>
              <a:rPr lang="en-US" sz="1000" b="1" i="1" dirty="0" err="1" smtClean="0"/>
              <a:t>f</a:t>
            </a:r>
            <a:r>
              <a:rPr lang="en-US" sz="1000" b="1" i="1" dirty="0" smtClean="0"/>
              <a:t>) </a:t>
            </a:r>
            <a:r>
              <a:rPr lang="en-US" sz="1000" b="1" i="1" dirty="0" err="1" smtClean="0"/>
              <a:t>Autocorrelogram</a:t>
            </a:r>
            <a:r>
              <a:rPr lang="en-US" sz="1000" b="1" i="1" dirty="0" smtClean="0"/>
              <a:t> of the intracellular recording in (</a:t>
            </a:r>
            <a:r>
              <a:rPr lang="en-US" sz="1000" b="1" i="1" dirty="0" err="1" smtClean="0"/>
              <a:t>d</a:t>
            </a:r>
            <a:r>
              <a:rPr lang="en-US" sz="1000" b="1" i="1" dirty="0" smtClean="0"/>
              <a:t>) shows a marked periodicity of approximately once per 4 seconds.</a:t>
            </a:r>
            <a:endParaRPr lang="en-US" sz="1000" dirty="0"/>
          </a:p>
        </p:txBody>
      </p:sp>
      <p:pic>
        <p:nvPicPr>
          <p:cNvPr id="7" name="Picture 3" descr="CjwUpDownState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942220"/>
            <a:ext cx="3349625" cy="1853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Approximate inference</a:t>
            </a:r>
          </a:p>
          <a:p>
            <a:pPr lvl="1"/>
            <a:r>
              <a:rPr lang="en-US" sz="1600" dirty="0" smtClean="0"/>
              <a:t>Graphical models</a:t>
            </a:r>
          </a:p>
          <a:p>
            <a:pPr lvl="1"/>
            <a:r>
              <a:rPr lang="en-US" sz="1600" dirty="0" smtClean="0"/>
              <a:t>Analytical methods</a:t>
            </a:r>
          </a:p>
          <a:p>
            <a:pPr lvl="1"/>
            <a:r>
              <a:rPr lang="en-US" sz="1600" dirty="0" smtClean="0"/>
              <a:t>Sampling method</a:t>
            </a:r>
            <a:endParaRPr lang="en-US" dirty="0" smtClean="0"/>
          </a:p>
          <a:p>
            <a:r>
              <a:rPr lang="en-US" sz="2000" dirty="0" smtClean="0"/>
              <a:t>Control theory</a:t>
            </a:r>
          </a:p>
          <a:p>
            <a:pPr lvl="1"/>
            <a:r>
              <a:rPr lang="en-US" sz="1600" dirty="0" smtClean="0"/>
              <a:t>Approximate inference</a:t>
            </a:r>
          </a:p>
          <a:p>
            <a:pPr lvl="1"/>
            <a:r>
              <a:rPr lang="en-US" sz="1600" dirty="0" smtClean="0"/>
              <a:t>Reinforcement learning</a:t>
            </a:r>
          </a:p>
          <a:p>
            <a:pPr lvl="1"/>
            <a:r>
              <a:rPr lang="en-US" sz="1600" dirty="0" smtClean="0"/>
              <a:t>Interaction modeling</a:t>
            </a:r>
          </a:p>
          <a:p>
            <a:r>
              <a:rPr lang="en-US" sz="2000" dirty="0" smtClean="0"/>
              <a:t>Neuroscience</a:t>
            </a:r>
          </a:p>
          <a:p>
            <a:pPr lvl="1"/>
            <a:r>
              <a:rPr lang="en-US" sz="1600" dirty="0" smtClean="0"/>
              <a:t>Adaptive BCI</a:t>
            </a:r>
          </a:p>
          <a:p>
            <a:pPr lvl="1"/>
            <a:r>
              <a:rPr lang="en-US" sz="1600" dirty="0" err="1" smtClean="0"/>
              <a:t>ECoG</a:t>
            </a:r>
            <a:endParaRPr lang="en-US" sz="1600" dirty="0" smtClean="0"/>
          </a:p>
          <a:p>
            <a:pPr lvl="1"/>
            <a:r>
              <a:rPr lang="en-US" sz="1600" dirty="0" smtClean="0"/>
              <a:t>Neural networks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Bioinformatics</a:t>
            </a:r>
          </a:p>
          <a:p>
            <a:pPr lvl="1"/>
            <a:r>
              <a:rPr lang="en-US" sz="1600" dirty="0" smtClean="0"/>
              <a:t>Genetic linkage analysis</a:t>
            </a:r>
          </a:p>
          <a:p>
            <a:pPr lvl="1"/>
            <a:r>
              <a:rPr lang="en-US" sz="1600" dirty="0" smtClean="0"/>
              <a:t>Genome-wide association studies</a:t>
            </a:r>
          </a:p>
          <a:p>
            <a:pPr lvl="1"/>
            <a:r>
              <a:rPr lang="en-US" sz="1600" dirty="0" smtClean="0"/>
              <a:t>Missing person identification</a:t>
            </a:r>
          </a:p>
          <a:p>
            <a:r>
              <a:rPr lang="en-US" sz="2000" dirty="0" smtClean="0"/>
              <a:t>Smart Research</a:t>
            </a:r>
          </a:p>
          <a:p>
            <a:pPr lvl="1"/>
            <a:r>
              <a:rPr lang="en-US" sz="1600" dirty="0" smtClean="0"/>
              <a:t>Wine portal</a:t>
            </a:r>
          </a:p>
          <a:p>
            <a:pPr lvl="1"/>
            <a:r>
              <a:rPr lang="en-US" sz="1600" dirty="0" smtClean="0"/>
              <a:t>Petro-physical expert system</a:t>
            </a:r>
          </a:p>
          <a:p>
            <a:pPr lvl="1"/>
            <a:r>
              <a:rPr lang="en-US" sz="1600" dirty="0" smtClean="0"/>
              <a:t>Credit card fraud detection</a:t>
            </a:r>
          </a:p>
          <a:p>
            <a:r>
              <a:rPr lang="en-US" sz="2000" dirty="0" err="1" smtClean="0"/>
              <a:t>Promedas</a:t>
            </a:r>
            <a:endParaRPr lang="en-US" sz="2000" dirty="0" smtClean="0"/>
          </a:p>
          <a:p>
            <a:pPr lvl="1"/>
            <a:r>
              <a:rPr lang="en-US" sz="1600" dirty="0" smtClean="0">
                <a:hlinkClick r:id="rId2"/>
              </a:rPr>
              <a:t>www.promedas.nl/live</a:t>
            </a:r>
            <a:endParaRPr lang="en-US" sz="1600" dirty="0" smtClean="0"/>
          </a:p>
          <a:p>
            <a:pPr lvl="1"/>
            <a:r>
              <a:rPr lang="en-US" sz="1600" dirty="0" smtClean="0"/>
              <a:t>UMCU</a:t>
            </a:r>
          </a:p>
          <a:p>
            <a:pPr lvl="1"/>
            <a:r>
              <a:rPr lang="en-US" sz="1600" dirty="0" err="1" smtClean="0"/>
              <a:t>Promedu</a:t>
            </a:r>
            <a:endParaRPr lang="en-US" sz="1600" dirty="0" smtClean="0"/>
          </a:p>
          <a:p>
            <a:pPr lvl="1">
              <a:buNone/>
            </a:pPr>
            <a:endParaRPr lang="en-US" sz="1600" dirty="0" smtClean="0"/>
          </a:p>
          <a:p>
            <a:pPr lvl="1"/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6425" cy="365125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buClr>
                <a:srgbClr val="00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chemeClr val="accent1"/>
                </a:solidFill>
              </a:rPr>
              <a:t>Phenomenological model: Tsodyks y Markram (1997)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468313" y="4221163"/>
          <a:ext cx="1381125" cy="649287"/>
        </p:xfrm>
        <a:graphic>
          <a:graphicData uri="http://schemas.openxmlformats.org/presentationml/2006/ole">
            <p:oleObj spid="_x0000_s45058" name="Ecuación" r:id="rId4" imgW="7315200" imgH="2971800" progId="Equation.3">
              <p:embed/>
            </p:oleObj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188913" y="5229225"/>
          <a:ext cx="4011612" cy="1146175"/>
        </p:xfrm>
        <a:graphic>
          <a:graphicData uri="http://schemas.openxmlformats.org/presentationml/2006/ole">
            <p:oleObj spid="_x0000_s45059" name="Ecuación" r:id="rId5" imgW="7315200" imgH="2133600" progId="Equation.3">
              <p:embed/>
            </p:oleObj>
          </a:graphicData>
        </a:graphic>
      </p:graphicFrame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908050"/>
            <a:ext cx="3940175" cy="453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5651500" y="5734050"/>
          <a:ext cx="2144713" cy="619125"/>
        </p:xfrm>
        <a:graphic>
          <a:graphicData uri="http://schemas.openxmlformats.org/presentationml/2006/ole">
            <p:oleObj spid="_x0000_s45060" name="Ecuación" r:id="rId7" imgW="7315200" imgH="1905000" progId="Equation.3">
              <p:embed/>
            </p:oleObj>
          </a:graphicData>
        </a:graphic>
      </p:graphicFrame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651500" y="6021388"/>
            <a:ext cx="1809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1800">
              <a:solidFill>
                <a:srgbClr val="000000"/>
              </a:solidFill>
            </a:endParaRPr>
          </a:p>
        </p:txBody>
      </p:sp>
      <p:graphicFrame>
        <p:nvGraphicFramePr>
          <p:cNvPr id="11274" name="Object 10"/>
          <p:cNvGraphicFramePr>
            <a:graphicFrameLocks noChangeAspect="1"/>
          </p:cNvGraphicFramePr>
          <p:nvPr>
            <p:ph idx="1"/>
          </p:nvPr>
        </p:nvGraphicFramePr>
        <p:xfrm>
          <a:off x="468313" y="1052513"/>
          <a:ext cx="3455987" cy="2911475"/>
        </p:xfrm>
        <a:graphic>
          <a:graphicData uri="http://schemas.openxmlformats.org/presentationml/2006/ole">
            <p:oleObj spid="_x0000_s45061" name="Equation" r:id="rId8" imgW="7315200" imgH="61595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2555875" y="188913"/>
            <a:ext cx="3654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chemeClr val="accent1"/>
                </a:solidFill>
              </a:rPr>
              <a:t>Attractor neural networks 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981075"/>
            <a:ext cx="2800350" cy="281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61796" name="Object 4"/>
          <p:cNvGraphicFramePr>
            <a:graphicFrameLocks noChangeAspect="1"/>
          </p:cNvGraphicFramePr>
          <p:nvPr/>
        </p:nvGraphicFramePr>
        <p:xfrm>
          <a:off x="5575300" y="908050"/>
          <a:ext cx="2636838" cy="3062288"/>
        </p:xfrm>
        <a:graphic>
          <a:graphicData uri="http://schemas.openxmlformats.org/presentationml/2006/ole">
            <p:oleObj spid="_x0000_s49154" name="Ecuación" r:id="rId5" imgW="7315200" imgH="7239000" progId="Equation.3">
              <p:embed/>
            </p:oleObj>
          </a:graphicData>
        </a:graphic>
      </p:graphicFrame>
      <p:graphicFrame>
        <p:nvGraphicFramePr>
          <p:cNvPr id="161797" name="Object 5"/>
          <p:cNvGraphicFramePr>
            <a:graphicFrameLocks noChangeAspect="1"/>
          </p:cNvGraphicFramePr>
          <p:nvPr/>
        </p:nvGraphicFramePr>
        <p:xfrm>
          <a:off x="217488" y="4652963"/>
          <a:ext cx="3441700" cy="458787"/>
        </p:xfrm>
        <a:graphic>
          <a:graphicData uri="http://schemas.openxmlformats.org/presentationml/2006/ole">
            <p:oleObj spid="_x0000_s49155" name="Ecuación" r:id="rId6" imgW="7315200" imgH="952500" progId="Equation.3">
              <p:embed/>
            </p:oleObj>
          </a:graphicData>
        </a:graphic>
      </p:graphicFrame>
      <p:graphicFrame>
        <p:nvGraphicFramePr>
          <p:cNvPr id="161798" name="Object 6"/>
          <p:cNvGraphicFramePr>
            <a:graphicFrameLocks noChangeAspect="1"/>
          </p:cNvGraphicFramePr>
          <p:nvPr/>
        </p:nvGraphicFramePr>
        <p:xfrm>
          <a:off x="4067175" y="4581525"/>
          <a:ext cx="4694238" cy="1997075"/>
        </p:xfrm>
        <a:graphic>
          <a:graphicData uri="http://schemas.openxmlformats.org/presentationml/2006/ole">
            <p:oleObj spid="_x0000_s49156" name="Ecuación" r:id="rId7" imgW="7315200" imgH="3136900" progId="Equation.3">
              <p:embed/>
            </p:oleObj>
          </a:graphicData>
        </a:graphic>
      </p:graphicFrame>
      <p:graphicFrame>
        <p:nvGraphicFramePr>
          <p:cNvPr id="161799" name="Object 7"/>
          <p:cNvGraphicFramePr>
            <a:graphicFrameLocks noChangeAspect="1"/>
          </p:cNvGraphicFramePr>
          <p:nvPr/>
        </p:nvGraphicFramePr>
        <p:xfrm>
          <a:off x="3074988" y="2276475"/>
          <a:ext cx="1906587" cy="1035050"/>
        </p:xfrm>
        <a:graphic>
          <a:graphicData uri="http://schemas.openxmlformats.org/presentationml/2006/ole">
            <p:oleObj spid="_x0000_s49157" name="Equation" r:id="rId8" imgW="7315200" imgH="39878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755650" y="228600"/>
            <a:ext cx="7848600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chemeClr val="accent1"/>
                </a:solidFill>
              </a:rPr>
              <a:t>Associative memory with “static synapses” (</a:t>
            </a:r>
            <a:r>
              <a:rPr lang="en-GB" sz="2400" i="1">
                <a:solidFill>
                  <a:schemeClr val="accent1"/>
                </a:solidFill>
              </a:rPr>
              <a:t>D</a:t>
            </a:r>
            <a:r>
              <a:rPr lang="en-GB" sz="2400" i="1" baseline="-25000">
                <a:solidFill>
                  <a:schemeClr val="accent1"/>
                </a:solidFill>
              </a:rPr>
              <a:t>j</a:t>
            </a:r>
            <a:r>
              <a:rPr lang="en-GB" sz="2400" i="1">
                <a:solidFill>
                  <a:schemeClr val="accent1"/>
                </a:solidFill>
              </a:rPr>
              <a:t>=</a:t>
            </a:r>
            <a:r>
              <a:rPr lang="en-GB" sz="2400">
                <a:solidFill>
                  <a:schemeClr val="accent1"/>
                </a:solidFill>
              </a:rPr>
              <a:t>1</a:t>
            </a:r>
            <a:r>
              <a:rPr lang="en-GB" sz="2400" i="1">
                <a:solidFill>
                  <a:schemeClr val="accent1"/>
                </a:solidFill>
              </a:rPr>
              <a:t>, F</a:t>
            </a:r>
            <a:r>
              <a:rPr lang="en-GB" sz="2400" i="1" baseline="-25000">
                <a:solidFill>
                  <a:schemeClr val="accent1"/>
                </a:solidFill>
              </a:rPr>
              <a:t>j</a:t>
            </a:r>
            <a:r>
              <a:rPr lang="en-GB" sz="2400" i="1">
                <a:solidFill>
                  <a:schemeClr val="accent1"/>
                </a:solidFill>
              </a:rPr>
              <a:t>=</a:t>
            </a:r>
            <a:r>
              <a:rPr lang="en-GB" sz="2400">
                <a:solidFill>
                  <a:schemeClr val="accent1"/>
                </a:solidFill>
              </a:rPr>
              <a:t>1)</a:t>
            </a:r>
          </a:p>
          <a:p>
            <a:pPr lvl="4">
              <a:lnSpc>
                <a:spcPct val="100000"/>
              </a:lnSpc>
              <a:buClr>
                <a:srgbClr val="00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chemeClr val="accent1"/>
                </a:solidFill>
              </a:rPr>
              <a:t>        Hopfield network</a:t>
            </a: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3841750" cy="4856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989138"/>
            <a:ext cx="4191000" cy="4606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45" name="Line 5"/>
          <p:cNvSpPr>
            <a:spLocks noChangeShapeType="1"/>
          </p:cNvSpPr>
          <p:nvPr/>
        </p:nvSpPr>
        <p:spPr bwMode="auto">
          <a:xfrm>
            <a:off x="1187450" y="1557338"/>
            <a:ext cx="2735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63846" name="Object 6"/>
          <p:cNvGraphicFramePr>
            <a:graphicFrameLocks noChangeAspect="1"/>
          </p:cNvGraphicFramePr>
          <p:nvPr/>
        </p:nvGraphicFramePr>
        <p:xfrm>
          <a:off x="2147888" y="1152525"/>
          <a:ext cx="815975" cy="393700"/>
        </p:xfrm>
        <a:graphic>
          <a:graphicData uri="http://schemas.openxmlformats.org/presentationml/2006/ole">
            <p:oleObj spid="_x0000_s51202" name="Equation" r:id="rId6" imgW="7315200" imgH="3530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8588"/>
            <a:ext cx="8713788" cy="923925"/>
          </a:xfrm>
        </p:spPr>
        <p:txBody>
          <a:bodyPr>
            <a:normAutofit fontScale="90000"/>
          </a:bodyPr>
          <a:lstStyle/>
          <a:p>
            <a:pPr>
              <a:buSzPct val="155000"/>
              <a:buFontTx/>
              <a:buNone/>
            </a:pPr>
            <a:r>
              <a:rPr lang="en-US" sz="2000">
                <a:solidFill>
                  <a:schemeClr val="accent1"/>
                </a:solidFill>
              </a:rPr>
              <a:t>Oscillations occur for P&gt;1 and more realistic neuron models</a:t>
            </a:r>
            <a:br>
              <a:rPr lang="en-US" sz="2000">
                <a:solidFill>
                  <a:schemeClr val="accent1"/>
                </a:solidFill>
              </a:rPr>
            </a:br>
            <a:r>
              <a:rPr lang="en-US" sz="2000">
                <a:solidFill>
                  <a:schemeClr val="accent1"/>
                </a:solidFill>
              </a:rPr>
              <a:t/>
            </a:r>
            <a:br>
              <a:rPr lang="en-US" sz="2000">
                <a:solidFill>
                  <a:schemeClr val="accent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(Pantic et al, Neural Comp. 2002)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268413"/>
            <a:ext cx="6265862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portrait</a:t>
            </a:r>
            <a:endParaRPr lang="en-US" dirty="0"/>
          </a:p>
        </p:txBody>
      </p:sp>
      <p:pic>
        <p:nvPicPr>
          <p:cNvPr id="3" name="Picture 2" descr="dyn_syn_phas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172660" cy="5112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261862"/>
            <a:ext cx="4102100" cy="359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3" name="Picture 3" descr="eqT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1464931"/>
            <a:ext cx="5183188" cy="1036375"/>
          </a:xfrm>
          <a:prstGeom prst="rect">
            <a:avLst/>
          </a:prstGeom>
          <a:noFill/>
        </p:spPr>
      </p:pic>
      <p:graphicFrame>
        <p:nvGraphicFramePr>
          <p:cNvPr id="112644" name="Object 4"/>
          <p:cNvGraphicFramePr>
            <a:graphicFrameLocks noChangeAspect="1"/>
          </p:cNvGraphicFramePr>
          <p:nvPr/>
        </p:nvGraphicFramePr>
        <p:xfrm>
          <a:off x="2209800" y="2771689"/>
          <a:ext cx="1330324" cy="490173"/>
        </p:xfrm>
        <a:graphic>
          <a:graphicData uri="http://schemas.openxmlformats.org/presentationml/2006/ole">
            <p:oleObj spid="_x0000_s69634" name="Ecuación" r:id="rId6" imgW="7315200" imgH="2692400" progId="Equation.3">
              <p:embed/>
            </p:oleObj>
          </a:graphicData>
        </a:graphic>
      </p:graphicFrame>
      <p:pic>
        <p:nvPicPr>
          <p:cNvPr id="112645" name="Picture 5" descr="curvas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4333" y="4876800"/>
            <a:ext cx="2243091" cy="1981200"/>
          </a:xfrm>
          <a:prstGeom prst="rect">
            <a:avLst/>
          </a:prstGeom>
          <a:noFill/>
        </p:spPr>
      </p:pic>
      <p:graphicFrame>
        <p:nvGraphicFramePr>
          <p:cNvPr id="112646" name="Object 6"/>
          <p:cNvGraphicFramePr>
            <a:graphicFrameLocks noChangeAspect="1"/>
          </p:cNvGraphicFramePr>
          <p:nvPr/>
        </p:nvGraphicFramePr>
        <p:xfrm>
          <a:off x="5635670" y="6096000"/>
          <a:ext cx="728663" cy="347662"/>
        </p:xfrm>
        <a:graphic>
          <a:graphicData uri="http://schemas.openxmlformats.org/presentationml/2006/ole">
            <p:oleObj spid="_x0000_s69635" name="Ecuación" r:id="rId8" imgW="7315200" imgH="3467100" progId="Equation.3">
              <p:embed/>
            </p:oleObj>
          </a:graphicData>
        </a:graphic>
      </p:graphicFrame>
      <p:graphicFrame>
        <p:nvGraphicFramePr>
          <p:cNvPr id="112647" name="Object 7"/>
          <p:cNvGraphicFramePr>
            <a:graphicFrameLocks noChangeAspect="1"/>
          </p:cNvGraphicFramePr>
          <p:nvPr/>
        </p:nvGraphicFramePr>
        <p:xfrm>
          <a:off x="7019924" y="1676400"/>
          <a:ext cx="1587500" cy="501650"/>
        </p:xfrm>
        <a:graphic>
          <a:graphicData uri="http://schemas.openxmlformats.org/presentationml/2006/ole">
            <p:oleObj spid="_x0000_s69636" name="Equation" r:id="rId9" imgW="7315200" imgH="2311400" progId="Equation.3">
              <p:embed/>
            </p:oleObj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83125" y="2501306"/>
            <a:ext cx="4460875" cy="179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9639" name="Object 7"/>
          <p:cNvGraphicFramePr>
            <a:graphicFrameLocks noChangeAspect="1"/>
          </p:cNvGraphicFramePr>
          <p:nvPr/>
        </p:nvGraphicFramePr>
        <p:xfrm>
          <a:off x="6477000" y="4153112"/>
          <a:ext cx="1566907" cy="276463"/>
        </p:xfrm>
        <a:graphic>
          <a:graphicData uri="http://schemas.openxmlformats.org/presentationml/2006/ole">
            <p:oleObj spid="_x0000_s69639" name="Equation" r:id="rId11" imgW="7315200" imgH="1282700" progId="Equation.3">
              <p:embed/>
            </p:oleObj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capacity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423862"/>
          </a:xfrm>
          <a:ln/>
        </p:spPr>
        <p:txBody>
          <a:bodyPr lIns="0" tIns="0" rIns="0" bIns="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chemeClr val="accent1"/>
                </a:solidFill>
              </a:rPr>
              <a:t>Sensitivity to external stimuli: h</a:t>
            </a:r>
            <a:r>
              <a:rPr lang="en-GB" sz="2400" baseline="-25000">
                <a:solidFill>
                  <a:schemeClr val="accent1"/>
                </a:solidFill>
              </a:rPr>
              <a:t>i</a:t>
            </a:r>
            <a:r>
              <a:rPr lang="en-GB" sz="2400">
                <a:solidFill>
                  <a:schemeClr val="accent1"/>
                </a:solidFill>
              </a:rPr>
              <a:t>+</a:t>
            </a:r>
            <a:r>
              <a:rPr lang="en-GB" sz="2400">
                <a:solidFill>
                  <a:schemeClr val="accent1"/>
                </a:solidFill>
                <a:latin typeface="Symbol" pitchFamily="-110" charset="2"/>
              </a:rPr>
              <a:t>dx</a:t>
            </a:r>
            <a:r>
              <a:rPr lang="en-GB" sz="2400" baseline="-25000">
                <a:solidFill>
                  <a:schemeClr val="accent1"/>
                </a:solidFill>
              </a:rPr>
              <a:t>i</a:t>
            </a:r>
            <a:r>
              <a:rPr lang="en-GB" sz="2400" baseline="30000">
                <a:solidFill>
                  <a:schemeClr val="accent1"/>
                </a:solidFill>
                <a:latin typeface="Symbol" pitchFamily="-110" charset="2"/>
              </a:rPr>
              <a:t>m</a:t>
            </a:r>
            <a:endParaRPr lang="en-GB" sz="2400">
              <a:solidFill>
                <a:schemeClr val="accent1"/>
              </a:solidFill>
            </a:endParaRPr>
          </a:p>
        </p:txBody>
      </p:sp>
      <p:pic>
        <p:nvPicPr>
          <p:cNvPr id="172035" name="Picture 3" descr="figestimul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692150"/>
            <a:ext cx="6327775" cy="5953125"/>
          </a:xfrm>
          <a:prstGeom prst="rect">
            <a:avLst/>
          </a:prstGeom>
          <a:noFill/>
        </p:spPr>
      </p:pic>
      <p:sp>
        <p:nvSpPr>
          <p:cNvPr id="172036" name="Line 4"/>
          <p:cNvSpPr>
            <a:spLocks noChangeShapeType="1"/>
          </p:cNvSpPr>
          <p:nvPr/>
        </p:nvSpPr>
        <p:spPr bwMode="auto">
          <a:xfrm>
            <a:off x="827088" y="981075"/>
            <a:ext cx="0" cy="46085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 rot="16200000">
            <a:off x="-302418" y="3452019"/>
            <a:ext cx="1733550" cy="3317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1800">
                <a:solidFill>
                  <a:schemeClr val="bg1"/>
                </a:solidFill>
              </a:rPr>
              <a:t>Stimulus grows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81025"/>
          </a:xfrm>
          <a:ln/>
        </p:spPr>
        <p:txBody>
          <a:bodyPr/>
          <a:lstStyle/>
          <a:p>
            <a:pPr>
              <a:lnSpc>
                <a:spcPct val="100000"/>
              </a:lnSpc>
              <a:buClr>
                <a:srgbClr val="00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>
                <a:solidFill>
                  <a:schemeClr val="accent1"/>
                </a:solidFill>
              </a:rPr>
              <a:t>Discussion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512175" cy="5983288"/>
          </a:xfrm>
          <a:ln/>
        </p:spPr>
        <p:txBody>
          <a:bodyPr/>
          <a:lstStyle/>
          <a:p>
            <a:pPr>
              <a:lnSpc>
                <a:spcPct val="110000"/>
              </a:lnSpc>
              <a:spcBef>
                <a:spcPts val="500"/>
              </a:spcBef>
              <a:buClr>
                <a:srgbClr val="FF0000"/>
              </a:buClr>
              <a:buSzPct val="120000"/>
              <a:buFont typeface="Wingdings" pitchFamily="-110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solidFill>
                  <a:srgbClr val="9933FF"/>
                </a:solidFill>
              </a:rPr>
              <a:t>Synapses </a:t>
            </a:r>
            <a:r>
              <a:rPr lang="en-GB" sz="1800" dirty="0">
                <a:solidFill>
                  <a:srgbClr val="9933FF"/>
                </a:solidFill>
              </a:rPr>
              <a:t>show a high variability</a:t>
            </a:r>
            <a:r>
              <a:rPr lang="en-GB" sz="1800" dirty="0"/>
              <a:t>  with a </a:t>
            </a:r>
            <a:r>
              <a:rPr lang="en-GB" sz="1800" dirty="0">
                <a:solidFill>
                  <a:srgbClr val="9933FF"/>
                </a:solidFill>
              </a:rPr>
              <a:t>diverse origin</a:t>
            </a:r>
            <a:r>
              <a:rPr lang="en-GB" sz="1800" dirty="0"/>
              <a:t>: the stochastic opening of the vesicles, variations in the Glutamate concentration through synapses or the spatial heterogeneity of the synaptic response in the dendrite tree (Franks et al. 2003)</a:t>
            </a:r>
            <a:r>
              <a:rPr lang="en-GB" sz="1800" dirty="0" smtClean="0"/>
              <a:t>.</a:t>
            </a:r>
            <a:endParaRPr lang="en-GB" sz="1600" dirty="0" smtClean="0"/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0000"/>
              </a:buClr>
              <a:buSzPct val="120000"/>
              <a:buFont typeface="Wingdings" pitchFamily="-110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/>
              <a:t>Due to synapse dynamics, the </a:t>
            </a:r>
            <a:r>
              <a:rPr lang="en-GB" sz="1800" dirty="0"/>
              <a:t>neural activity</a:t>
            </a:r>
            <a:r>
              <a:rPr lang="en-GB" sz="1800" dirty="0" smtClean="0"/>
              <a:t> loses stability </a:t>
            </a:r>
            <a:r>
              <a:rPr lang="en-GB" sz="1800" dirty="0"/>
              <a:t>which </a:t>
            </a:r>
            <a:r>
              <a:rPr lang="en-GB" sz="1800" dirty="0">
                <a:solidFill>
                  <a:srgbClr val="9933FF"/>
                </a:solidFill>
              </a:rPr>
              <a:t>increases the sensitivity to changing external stimuli:  the concept of dynamical </a:t>
            </a:r>
            <a:r>
              <a:rPr lang="en-GB" sz="1800" dirty="0" smtClean="0">
                <a:solidFill>
                  <a:srgbClr val="9933FF"/>
                </a:solidFill>
              </a:rPr>
              <a:t>memories</a:t>
            </a:r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0000"/>
              </a:buClr>
              <a:buSzPct val="120000"/>
              <a:buFont typeface="Wingdings" pitchFamily="-110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solidFill>
                  <a:srgbClr val="9933FF"/>
                </a:solidFill>
              </a:rPr>
              <a:t>Synaptic depression reduces memory capacity</a:t>
            </a:r>
            <a:endParaRPr lang="en-GB" sz="1400" dirty="0" smtClean="0"/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0000"/>
              </a:buClr>
              <a:buSzPct val="120000"/>
              <a:buFont typeface="Wingdings" pitchFamily="-110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solidFill>
                  <a:srgbClr val="9933FF"/>
                </a:solidFill>
              </a:rPr>
              <a:t>Synaptic facilitation </a:t>
            </a:r>
            <a:r>
              <a:rPr lang="en-GB" sz="1800" dirty="0" smtClean="0"/>
              <a:t>improves short time memories </a:t>
            </a:r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0000"/>
              </a:buClr>
              <a:buSzPct val="120000"/>
              <a:buFont typeface="Wingdings" pitchFamily="-110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08963" cy="1127125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Adaptive BCI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08963" cy="3200400"/>
          </a:xfrm>
        </p:spPr>
        <p:txBody>
          <a:bodyPr/>
          <a:lstStyle/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mtClean="0"/>
              <a:t>A BCI device is called adaptive if it is able to change during performance in order to improve it.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mtClean="0"/>
              <a:t>Proposed approach: Use Error Related Potentials to provide the device with feedback about its own performance.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6248400"/>
            <a:ext cx="332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Llera</a:t>
            </a:r>
            <a:r>
              <a:rPr lang="en-US" dirty="0" smtClean="0"/>
              <a:t>, Gomez, van </a:t>
            </a:r>
            <a:r>
              <a:rPr lang="en-US" dirty="0" err="1" smtClean="0"/>
              <a:t>Gerven</a:t>
            </a:r>
            <a:r>
              <a:rPr lang="en-US" dirty="0" smtClean="0"/>
              <a:t>, Jensen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08963" cy="1216025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General idea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8686800" y="752475"/>
            <a:ext cx="4462462" cy="4505325"/>
          </a:xfrm>
        </p:spPr>
        <p:txBody>
          <a:bodyPr/>
          <a:lstStyle/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/>
              <a:t>Use error related potentials to provide the device with feedback about its own performance.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clipArt" idx="2"/>
          </p:nvPr>
        </p:nvSpPr>
        <p:spPr>
          <a:xfrm>
            <a:off x="12682538" y="685800"/>
            <a:ext cx="4005262" cy="4505325"/>
          </a:xfrm>
        </p:spPr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9200"/>
            <a:ext cx="4800600" cy="3154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9901" y="4953000"/>
            <a:ext cx="819785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 Error Related Potentials possible to classify at the single trial level?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Approximate inference</a:t>
            </a:r>
          </a:p>
          <a:p>
            <a:r>
              <a:rPr lang="en-US" dirty="0" smtClean="0"/>
              <a:t>Control theory </a:t>
            </a:r>
          </a:p>
          <a:p>
            <a:r>
              <a:rPr lang="en-US" dirty="0" smtClean="0"/>
              <a:t>Neural networks</a:t>
            </a:r>
          </a:p>
          <a:p>
            <a:r>
              <a:rPr lang="en-US" dirty="0" smtClean="0"/>
              <a:t>ABCI</a:t>
            </a:r>
          </a:p>
          <a:p>
            <a:r>
              <a:rPr lang="en-US" dirty="0" err="1" smtClean="0"/>
              <a:t>ECoG</a:t>
            </a:r>
            <a:endParaRPr lang="en-US" dirty="0" smtClean="0"/>
          </a:p>
          <a:p>
            <a:r>
              <a:rPr lang="en-US" dirty="0" smtClean="0"/>
              <a:t>GWAS</a:t>
            </a:r>
          </a:p>
          <a:p>
            <a:r>
              <a:rPr lang="en-US" dirty="0" err="1" smtClean="0"/>
              <a:t>Promedas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144000" y="8231188"/>
            <a:ext cx="7543800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218488" cy="1225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000000"/>
                </a:solidFill>
              </a:rPr>
              <a:t>Experimental design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457200" y="1905000"/>
            <a:ext cx="5322888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28613" indent="-328613">
              <a:spcBef>
                <a:spcPts val="800"/>
              </a:spcBef>
              <a:buFont typeface="Times New Roman" pitchFamily="-110" charset="0"/>
              <a:buChar char="•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An MEG experiment have been designed to get insight into error related fields in a BCI context.</a:t>
            </a:r>
          </a:p>
          <a:p>
            <a:pPr marL="328613" indent="-328613">
              <a:spcBef>
                <a:spcPts val="800"/>
              </a:spcBef>
              <a:buFont typeface="Times New Roman" pitchFamily="-110" charset="0"/>
              <a:buChar char="•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The protocol has been carefully chosen to avoid lateralization due to movement in the screen.</a:t>
            </a:r>
          </a:p>
          <a:p>
            <a:pPr marL="328613" indent="-328613">
              <a:spcBef>
                <a:spcPts val="800"/>
              </a:spcBef>
              <a:buFont typeface="Times New Roman" pitchFamily="-110" charset="0"/>
              <a:buChar char="•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The protocol is intended to provide us with data containing error related fields and minimal extra input.</a:t>
            </a:r>
          </a:p>
          <a:p>
            <a:pPr marL="328613" indent="-328613">
              <a:spcBef>
                <a:spcPts val="800"/>
              </a:spcBef>
              <a:buClrTx/>
              <a:buSzTx/>
              <a:buFontTx/>
              <a:buNone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2179" y="3810000"/>
            <a:ext cx="4483509" cy="289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19063"/>
            <a:ext cx="8208963" cy="1435100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Classification methods with best  results till now...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1" y="2286001"/>
            <a:ext cx="5791200" cy="1447800"/>
          </a:xfrm>
        </p:spPr>
        <p:txBody>
          <a:bodyPr>
            <a:normAutofit fontScale="85000" lnSpcReduction="20000"/>
          </a:bodyPr>
          <a:lstStyle/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/>
              <a:t>Transformation to</a:t>
            </a:r>
            <a:r>
              <a:rPr lang="en-US" sz="1600" dirty="0" smtClean="0"/>
              <a:t> 28 frequencies </a:t>
            </a:r>
            <a:r>
              <a:rPr lang="en-US" sz="1600" dirty="0"/>
              <a:t>in range 3-30 Hz.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/>
              <a:t>Normalization</a:t>
            </a:r>
            <a:r>
              <a:rPr lang="en-US" sz="1600" dirty="0" smtClean="0"/>
              <a:t>.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/>
              <a:t>273 channels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/>
              <a:t>6 time steps of 100 ms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/>
              <a:t>150 trials per subject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/>
              <a:t>Linear Support Vector </a:t>
            </a:r>
            <a:r>
              <a:rPr lang="en-US" sz="1600" dirty="0" smtClean="0"/>
              <a:t>Machine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743200"/>
            <a:ext cx="5181600" cy="34050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08963" cy="1216025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Illustration on toy data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08963" cy="4505325"/>
          </a:xfrm>
        </p:spPr>
        <p:txBody>
          <a:bodyPr>
            <a:normAutofit/>
          </a:bodyPr>
          <a:lstStyle/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/>
              <a:t>One dimensional feature space.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/>
              <a:t>Two Gaussian distributions, one for each class.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/>
              <a:t>Learning boundary using delta rule each time that we detect an error potential</a:t>
            </a:r>
            <a:r>
              <a:rPr lang="en-US" sz="1600" dirty="0" smtClean="0"/>
              <a:t>.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/>
              <a:t>Since Error Potentials classification is not 100%, we can have two undesirable effects:</a:t>
            </a:r>
          </a:p>
          <a:p>
            <a:pPr marL="1081088" lvl="1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/>
              <a:t>Not learn when we should (prob2).</a:t>
            </a:r>
          </a:p>
          <a:p>
            <a:pPr marL="1081088" lvl="1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/>
              <a:t>Learn when we should not (prob1).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/>
              <a:t>Assume that probability of errors is the same for both classes.</a:t>
            </a:r>
          </a:p>
          <a:p>
            <a:pPr marL="681038" indent="-681038">
              <a:tabLst>
                <a:tab pos="681038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3581400"/>
            <a:ext cx="4572000" cy="304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3300" dirty="0" err="1"/>
              <a:t>ECoG</a:t>
            </a:r>
            <a:r>
              <a:rPr lang="en-US" sz="3300" dirty="0"/>
              <a:t> connectivity patterns during a motor response task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37760" y="2011892"/>
            <a:ext cx="8064000" cy="3855284"/>
          </a:xfrm>
          <a:prstGeom prst="rect">
            <a:avLst/>
          </a:prstGeom>
          <a:noFill/>
          <a:ln/>
        </p:spPr>
        <p:txBody>
          <a:bodyPr lIns="0" tIns="16001" rIns="0" bIns="0" anchor="ctr">
            <a:prstTxWarp prst="textNoShape">
              <a:avLst/>
            </a:prstTxWarp>
          </a:bodyPr>
          <a:lstStyle/>
          <a:p>
            <a:pPr marL="0" indent="0" algn="just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dirty="0"/>
              <a:t>We have computed the brain connectivity patterns associated to a simple motor response task from </a:t>
            </a:r>
            <a:r>
              <a:rPr lang="en-US" sz="1800" dirty="0" err="1"/>
              <a:t>ECoG</a:t>
            </a:r>
            <a:r>
              <a:rPr lang="en-US" sz="1800" dirty="0"/>
              <a:t> data recordings:</a:t>
            </a:r>
          </a:p>
          <a:p>
            <a:pPr marL="0" indent="0" algn="just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0" indent="0" algn="just">
              <a:spcAft>
                <a:spcPct val="0"/>
              </a:spcAft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b="1" dirty="0"/>
              <a:t> Functional connectivity</a:t>
            </a:r>
            <a:r>
              <a:rPr lang="en-US" sz="1800" dirty="0"/>
              <a:t> : Gaussian graphical models</a:t>
            </a:r>
          </a:p>
          <a:p>
            <a:pPr marL="0" indent="0" algn="just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0" indent="0" algn="just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0" indent="0" algn="just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0" indent="0" algn="just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0" indent="0" algn="just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b="1" dirty="0"/>
              <a:t> </a:t>
            </a:r>
          </a:p>
          <a:p>
            <a:pPr marL="0" indent="0" algn="just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b="1" dirty="0"/>
          </a:p>
          <a:p>
            <a:pPr marL="0" indent="0" algn="just">
              <a:spcAft>
                <a:spcPct val="0"/>
              </a:spcAft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b="1" dirty="0"/>
              <a:t> Effective connectivity</a:t>
            </a:r>
            <a:r>
              <a:rPr lang="en-US" sz="1800" dirty="0"/>
              <a:t> : Direct Transfer Function (DFT), Granger causality.</a:t>
            </a:r>
          </a:p>
          <a:p>
            <a:pPr marL="0" indent="0" algn="just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391686" lvl="1" indent="-195843" algn="just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0" indent="0" algn="just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0" indent="0" algn="just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208161" y="4977163"/>
            <a:ext cx="5427360" cy="1110357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lIns="81639" tIns="568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Frequency domain.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Provides a non-symmetric causal matrix.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Does capture time evolution.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Assumes a good fit of the MVAR model.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36961" y="3318109"/>
            <a:ext cx="5398560" cy="1110357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lIns="81639" tIns="568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Time domain.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Provides a symmetric independence matrix.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Does not capture time evolution.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Assumes normally distributed residuals.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6324600"/>
            <a:ext cx="16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Gomez, Ramsey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288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3300" dirty="0" err="1"/>
              <a:t>ECoG</a:t>
            </a:r>
            <a:r>
              <a:rPr lang="en-US" sz="3300" dirty="0"/>
              <a:t> connectivity patterns during a motor response task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14720" y="1287496"/>
            <a:ext cx="8228160" cy="3115047"/>
          </a:xfrm>
          <a:prstGeom prst="rect">
            <a:avLst/>
          </a:prstGeom>
          <a:noFill/>
          <a:ln/>
        </p:spPr>
        <p:txBody>
          <a:bodyPr lIns="0" tIns="20802" rIns="0" bIns="0" anchor="ctr">
            <a:prstTxWarp prst="textNoShape">
              <a:avLst/>
            </a:prstTxWarp>
          </a:bodyPr>
          <a:lstStyle/>
          <a:p>
            <a:pPr marL="0" indent="0" algn="just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 </a:t>
            </a:r>
          </a:p>
          <a:p>
            <a:pPr marL="0" indent="0" algn="just">
              <a:spcAft>
                <a:spcPct val="0"/>
              </a:spcAft>
              <a:buSzPct val="45000"/>
              <a:buFont typeface="Wingdings" pitchFamily="-110" charset="2"/>
              <a:buChar char="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 104 electrodes (101 after preprocessing).</a:t>
            </a:r>
          </a:p>
          <a:p>
            <a:pPr marL="0" indent="0">
              <a:spcAft>
                <a:spcPct val="0"/>
              </a:spcAft>
              <a:buSzPct val="45000"/>
              <a:buFont typeface="Wingdings" pitchFamily="-110" charset="2"/>
              <a:buChar char="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 Implanted on the left hemisphere.</a:t>
            </a:r>
          </a:p>
          <a:p>
            <a:pPr marL="0" indent="0">
              <a:spcAft>
                <a:spcPct val="0"/>
              </a:spcAft>
              <a:buSzPct val="45000"/>
              <a:buFont typeface="Wingdings" pitchFamily="-110" charset="2"/>
              <a:buChar char="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 Two days, 40 trials per condition per day.</a:t>
            </a:r>
          </a:p>
          <a:p>
            <a:pPr marL="0" indent="0">
              <a:spcAft>
                <a:spcPct val="0"/>
              </a:spcAft>
              <a:buSzPct val="45000"/>
              <a:buFont typeface="Wingdings" pitchFamily="-110" charset="2"/>
              <a:buChar char="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 Sampling Rate 512 Hz: 1792 samples per trial.</a:t>
            </a:r>
          </a:p>
          <a:p>
            <a:pPr marL="0" indent="0">
              <a:spcAft>
                <a:spcPct val="0"/>
              </a:spcAft>
              <a:buSzPct val="45000"/>
              <a:buFont typeface="Wingdings" pitchFamily="-110" charset="2"/>
              <a:buChar char="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 22 bits, </a:t>
            </a:r>
            <a:r>
              <a:rPr lang="en-US" sz="2400" dirty="0" err="1"/>
              <a:t>bandpass</a:t>
            </a:r>
            <a:r>
              <a:rPr lang="en-US" sz="2400" dirty="0"/>
              <a:t> filter 0.15 – 134.4 Hz).</a:t>
            </a:r>
          </a:p>
          <a:p>
            <a:pPr marL="0" indent="0">
              <a:spcAft>
                <a:spcPct val="0"/>
              </a:spcAft>
              <a:buSzPct val="45000"/>
              <a:buFont typeface="Wingdings" pitchFamily="-110" charset="2"/>
              <a:buChar char="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 Inter-electrode distance : 1 cm.</a:t>
            </a:r>
          </a:p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962400"/>
            <a:ext cx="5391360" cy="2695963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288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3300" dirty="0" err="1"/>
              <a:t>ECoG</a:t>
            </a:r>
            <a:r>
              <a:rPr lang="en-US" sz="3300" dirty="0"/>
              <a:t> connectivity patterns during a motor response task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14720" y="5184544"/>
            <a:ext cx="6220800" cy="1244291"/>
          </a:xfrm>
          <a:prstGeom prst="rect">
            <a:avLst/>
          </a:prstGeom>
          <a:noFill/>
          <a:ln/>
        </p:spPr>
        <p:txBody>
          <a:bodyPr lIns="0" tIns="16001" rIns="0" bIns="0" anchor="ctr">
            <a:prstTxWarp prst="textNoShape">
              <a:avLst/>
            </a:prstTxWarp>
          </a:bodyPr>
          <a:lstStyle/>
          <a:p>
            <a:pPr marL="0" indent="0" algn="just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1800" dirty="0"/>
              <a:t>The Gaussian model reveals clusters of correlated activity and significant differences between stimulus and response states related with motor areas.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44291"/>
            <a:ext cx="4561920" cy="373287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4561" y="1244291"/>
            <a:ext cx="4710240" cy="373575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0240" y="4977163"/>
            <a:ext cx="1874880" cy="1659054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</p:pic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7050240" y="2695963"/>
            <a:ext cx="1036800" cy="829527"/>
          </a:xfrm>
          <a:prstGeom prst="ellipse">
            <a:avLst/>
          </a:prstGeom>
          <a:solidFill>
            <a:srgbClr val="99CCFF">
              <a:alpha val="0"/>
            </a:srgbClr>
          </a:solidFill>
          <a:ln w="54720">
            <a:solidFill>
              <a:srgbClr val="DC23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6842880" y="4147635"/>
            <a:ext cx="1451520" cy="414764"/>
          </a:xfrm>
          <a:prstGeom prst="ellipse">
            <a:avLst/>
          </a:prstGeom>
          <a:solidFill>
            <a:srgbClr val="99CCFF">
              <a:alpha val="0"/>
            </a:srgbClr>
          </a:solidFill>
          <a:ln w="54720">
            <a:solidFill>
              <a:srgbClr val="DC23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288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3300" dirty="0" err="1"/>
              <a:t>ECoG</a:t>
            </a:r>
            <a:r>
              <a:rPr lang="en-US" sz="3300" dirty="0"/>
              <a:t> connectivity patterns during a motor response task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56481" y="1646094"/>
            <a:ext cx="8228160" cy="4444307"/>
          </a:xfrm>
          <a:prstGeom prst="rect">
            <a:avLst/>
          </a:prstGeom>
          <a:noFill/>
          <a:ln/>
        </p:spPr>
        <p:txBody>
          <a:bodyPr lIns="0" tIns="25602" rIns="0" bIns="0" anchor="ctr">
            <a:prstTxWarp prst="textNoShape">
              <a:avLst/>
            </a:prstTxWarp>
          </a:bodyPr>
          <a:lstStyle/>
          <a:p>
            <a:pPr marL="0" indent="0" algn="ctr">
              <a:spcAft>
                <a:spcPct val="0"/>
              </a:spcAft>
            </a:pP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181662"/>
            <a:ext cx="3938520" cy="3676338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27840" y="1659054"/>
            <a:ext cx="7666560" cy="1366704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lIns="81639" tIns="568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With Granger causality we are able to identify a set of source electrodes (red dots) which drive another subset of target electrodes.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US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Sources are similar in both conditions, although targets differ for stimulus and response conditions.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nl-NL" dirty="0" err="1"/>
              <a:t>Bayesian</a:t>
            </a:r>
            <a:r>
              <a:rPr lang="nl-NL" dirty="0"/>
              <a:t> </a:t>
            </a:r>
            <a:r>
              <a:rPr lang="nl-NL" dirty="0" err="1"/>
              <a:t>Variable</a:t>
            </a:r>
            <a:r>
              <a:rPr lang="nl-NL" dirty="0"/>
              <a:t> </a:t>
            </a:r>
            <a:r>
              <a:rPr lang="nl-NL" dirty="0" err="1" smtClean="0"/>
              <a:t>Selection</a:t>
            </a:r>
            <a:r>
              <a:rPr lang="nl-NL" dirty="0" smtClean="0"/>
              <a:t>: </a:t>
            </a:r>
            <a:r>
              <a:rPr lang="nl-NL" dirty="0" err="1" smtClean="0"/>
              <a:t>causal</a:t>
            </a:r>
            <a:r>
              <a:rPr lang="nl-NL" dirty="0" smtClean="0"/>
              <a:t> </a:t>
            </a:r>
            <a:r>
              <a:rPr lang="nl-NL" dirty="0" err="1" smtClean="0"/>
              <a:t>modeling</a:t>
            </a:r>
            <a:r>
              <a:rPr lang="nl-NL" dirty="0" smtClean="0"/>
              <a:t> </a:t>
            </a:r>
            <a:r>
              <a:rPr lang="nl-NL" dirty="0" err="1" smtClean="0"/>
              <a:t>or</a:t>
            </a:r>
            <a:r>
              <a:rPr lang="nl-NL" dirty="0" smtClean="0"/>
              <a:t> </a:t>
            </a:r>
            <a:r>
              <a:rPr lang="nl-NL" dirty="0" err="1" smtClean="0"/>
              <a:t>prediction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76400"/>
            <a:ext cx="7239719" cy="2311186"/>
          </a:xfrm>
          <a:ln/>
        </p:spPr>
        <p:txBody>
          <a:bodyPr tIns="19201">
            <a:normAutofit fontScale="92500" lnSpcReduction="10000"/>
          </a:bodyPr>
          <a:lstStyle/>
          <a:p>
            <a:pPr marL="391686" indent="-293764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nl-NL" sz="2200" dirty="0" err="1"/>
              <a:t>Stochastic</a:t>
            </a:r>
            <a:r>
              <a:rPr lang="nl-NL" sz="2200" dirty="0"/>
              <a:t> search </a:t>
            </a:r>
            <a:r>
              <a:rPr lang="nl-NL" sz="2200" dirty="0" err="1"/>
              <a:t>multiple-regression</a:t>
            </a:r>
            <a:r>
              <a:rPr lang="nl-NL" sz="2200" dirty="0"/>
              <a:t> building (</a:t>
            </a:r>
            <a:r>
              <a:rPr lang="nl-NL" sz="2200" dirty="0" err="1"/>
              <a:t>using</a:t>
            </a:r>
            <a:r>
              <a:rPr lang="nl-NL" sz="2200" dirty="0"/>
              <a:t> </a:t>
            </a:r>
            <a:r>
              <a:rPr lang="nl-NL" sz="2200" dirty="0" err="1"/>
              <a:t>Gibbs</a:t>
            </a:r>
            <a:r>
              <a:rPr lang="nl-NL" sz="2200" dirty="0"/>
              <a:t> sampling </a:t>
            </a:r>
            <a:r>
              <a:rPr lang="nl-NL" sz="2200" dirty="0" err="1"/>
              <a:t>algorithm</a:t>
            </a:r>
            <a:r>
              <a:rPr lang="nl-NL" sz="2200" dirty="0"/>
              <a:t> </a:t>
            </a:r>
            <a:r>
              <a:rPr lang="nl-NL" sz="2200" dirty="0" err="1"/>
              <a:t>based</a:t>
            </a:r>
            <a:r>
              <a:rPr lang="nl-NL" sz="2200" dirty="0"/>
              <a:t> </a:t>
            </a:r>
            <a:r>
              <a:rPr lang="nl-NL" sz="2200" dirty="0" err="1"/>
              <a:t>on</a:t>
            </a:r>
            <a:r>
              <a:rPr lang="nl-NL" sz="2200" dirty="0"/>
              <a:t> George &amp; </a:t>
            </a:r>
            <a:r>
              <a:rPr lang="nl-NL" sz="2200" dirty="0" err="1"/>
              <a:t>McCulloch</a:t>
            </a:r>
            <a:r>
              <a:rPr lang="nl-NL" sz="2200" dirty="0"/>
              <a:t> 1995).</a:t>
            </a:r>
          </a:p>
          <a:p>
            <a:pPr marL="391686" indent="-293764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nl-NL" sz="2200" dirty="0" err="1"/>
              <a:t>Efficient</a:t>
            </a:r>
            <a:r>
              <a:rPr lang="nl-NL" sz="2200" dirty="0"/>
              <a:t> in </a:t>
            </a:r>
            <a:r>
              <a:rPr lang="nl-NL" sz="2200" dirty="0" err="1"/>
              <a:t>large</a:t>
            </a:r>
            <a:r>
              <a:rPr lang="nl-NL" sz="2200" dirty="0"/>
              <a:t> </a:t>
            </a:r>
            <a:r>
              <a:rPr lang="nl-NL" sz="2200" i="1" dirty="0" err="1"/>
              <a:t>p</a:t>
            </a:r>
            <a:r>
              <a:rPr lang="nl-NL" sz="2200" dirty="0"/>
              <a:t> </a:t>
            </a:r>
            <a:r>
              <a:rPr lang="nl-NL" sz="2200" dirty="0" err="1"/>
              <a:t>problems</a:t>
            </a:r>
            <a:r>
              <a:rPr lang="nl-NL" sz="2200" dirty="0"/>
              <a:t> (500K </a:t>
            </a:r>
            <a:r>
              <a:rPr lang="nl-NL" sz="2200" dirty="0" err="1"/>
              <a:t>predictors</a:t>
            </a:r>
            <a:r>
              <a:rPr lang="nl-NL" sz="2200" dirty="0" smtClean="0"/>
              <a:t>)</a:t>
            </a:r>
          </a:p>
          <a:p>
            <a:pPr marL="391686" indent="-293764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nl-NL" sz="2200" dirty="0" err="1"/>
              <a:t>Extended</a:t>
            </a:r>
            <a:r>
              <a:rPr lang="nl-NL" sz="2200" dirty="0"/>
              <a:t> in a </a:t>
            </a:r>
            <a:r>
              <a:rPr lang="nl-NL" sz="2200" dirty="0" err="1"/>
              <a:t>hierarchical</a:t>
            </a:r>
            <a:r>
              <a:rPr lang="nl-NL" sz="2200" dirty="0"/>
              <a:t> model to </a:t>
            </a:r>
            <a:r>
              <a:rPr lang="nl-NL" sz="2200" dirty="0" err="1"/>
              <a:t>estimate</a:t>
            </a:r>
            <a:r>
              <a:rPr lang="nl-NL" sz="2200" dirty="0"/>
              <a:t> </a:t>
            </a:r>
            <a:r>
              <a:rPr lang="nl-NL" sz="2200" dirty="0" err="1"/>
              <a:t>shrinkage</a:t>
            </a:r>
            <a:r>
              <a:rPr lang="nl-NL" sz="2200" dirty="0"/>
              <a:t> parameter </a:t>
            </a:r>
            <a:r>
              <a:rPr lang="nl-NL" sz="2200" dirty="0" err="1"/>
              <a:t>from</a:t>
            </a:r>
            <a:r>
              <a:rPr lang="nl-NL" sz="2200" dirty="0"/>
              <a:t> the data, </a:t>
            </a:r>
            <a:r>
              <a:rPr lang="nl-NL" sz="2200" dirty="0" err="1"/>
              <a:t>which</a:t>
            </a:r>
            <a:r>
              <a:rPr lang="nl-NL" sz="2200" dirty="0"/>
              <a:t> we have </a:t>
            </a:r>
            <a:r>
              <a:rPr lang="nl-NL" sz="2200" dirty="0" err="1"/>
              <a:t>shown</a:t>
            </a:r>
            <a:r>
              <a:rPr lang="nl-NL" sz="2200" dirty="0"/>
              <a:t> to </a:t>
            </a:r>
            <a:r>
              <a:rPr lang="nl-NL" sz="2200" dirty="0" err="1"/>
              <a:t>avoid</a:t>
            </a:r>
            <a:r>
              <a:rPr lang="nl-NL" sz="2200" dirty="0"/>
              <a:t> </a:t>
            </a:r>
            <a:r>
              <a:rPr lang="nl-NL" sz="2200" dirty="0" err="1"/>
              <a:t>overfit</a:t>
            </a:r>
            <a:r>
              <a:rPr lang="nl-NL" sz="2200" dirty="0"/>
              <a:t>.</a:t>
            </a:r>
          </a:p>
          <a:p>
            <a:pPr marL="391686" indent="-293764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nl-NL" sz="2200" dirty="0"/>
              <a:t>Model </a:t>
            </a:r>
            <a:r>
              <a:rPr lang="nl-NL" sz="2200" dirty="0" err="1"/>
              <a:t>averaging</a:t>
            </a:r>
            <a:r>
              <a:rPr lang="nl-NL" sz="2200" dirty="0"/>
              <a:t> </a:t>
            </a:r>
            <a:r>
              <a:rPr lang="nl-NL" sz="2200" dirty="0" err="1"/>
              <a:t>using</a:t>
            </a:r>
            <a:r>
              <a:rPr lang="nl-NL" sz="2200" dirty="0"/>
              <a:t> </a:t>
            </a:r>
            <a:r>
              <a:rPr lang="nl-NL" sz="2200" dirty="0" err="1"/>
              <a:t>half-certain</a:t>
            </a:r>
            <a:r>
              <a:rPr lang="nl-NL" sz="2200" dirty="0"/>
              <a:t> </a:t>
            </a:r>
            <a:r>
              <a:rPr lang="nl-NL" sz="2200" dirty="0" err="1"/>
              <a:t>associations</a:t>
            </a:r>
            <a:r>
              <a:rPr lang="nl-NL" sz="2200" dirty="0"/>
              <a:t> was </a:t>
            </a:r>
            <a:r>
              <a:rPr lang="nl-NL" sz="2200" dirty="0" err="1"/>
              <a:t>shown</a:t>
            </a:r>
            <a:r>
              <a:rPr lang="nl-NL" sz="2200" dirty="0"/>
              <a:t> to </a:t>
            </a:r>
            <a:r>
              <a:rPr lang="nl-NL" sz="2200" dirty="0" err="1"/>
              <a:t>improve</a:t>
            </a:r>
            <a:r>
              <a:rPr lang="nl-NL" sz="2200" dirty="0"/>
              <a:t> </a:t>
            </a:r>
            <a:r>
              <a:rPr lang="nl-NL" sz="2200" dirty="0" err="1"/>
              <a:t>prediction</a:t>
            </a:r>
            <a:r>
              <a:rPr lang="nl-NL" sz="2200" dirty="0"/>
              <a:t> </a:t>
            </a:r>
            <a:r>
              <a:rPr lang="nl-NL" sz="2200" dirty="0" err="1"/>
              <a:t>substantially</a:t>
            </a:r>
            <a:r>
              <a:rPr lang="nl-NL" sz="2200" dirty="0"/>
              <a:t>: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539361" y="4320454"/>
          <a:ext cx="5509440" cy="1798749"/>
        </p:xfrm>
        <a:graphic>
          <a:graphicData uri="http://schemas.openxmlformats.org/presentationml/2006/ole">
            <p:oleObj spid="_x0000_s8194" r:id="rId4" imgW="6096000" imgH="199390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72200" y="6119203"/>
            <a:ext cx="236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Janss</a:t>
            </a:r>
            <a:r>
              <a:rPr lang="en-US" dirty="0" smtClean="0"/>
              <a:t>, </a:t>
            </a:r>
            <a:r>
              <a:rPr lang="en-US" dirty="0" err="1" smtClean="0"/>
              <a:t>Franke</a:t>
            </a:r>
            <a:r>
              <a:rPr lang="en-US" dirty="0" smtClean="0"/>
              <a:t>, </a:t>
            </a:r>
            <a:r>
              <a:rPr lang="en-US" dirty="0" err="1" smtClean="0"/>
              <a:t>Buitelaar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extensions</a:t>
            </a:r>
            <a:r>
              <a:rPr lang="nl-NL" dirty="0"/>
              <a:t> / research topics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266720" cy="4444307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nl-NL" sz="2200" dirty="0" err="1"/>
              <a:t>Use</a:t>
            </a:r>
            <a:r>
              <a:rPr lang="nl-NL" sz="2200" dirty="0"/>
              <a:t> of prior </a:t>
            </a:r>
            <a:r>
              <a:rPr lang="nl-NL" sz="2200" dirty="0" err="1"/>
              <a:t>information</a:t>
            </a:r>
            <a:r>
              <a:rPr lang="nl-NL" sz="2200" dirty="0"/>
              <a:t> to help (</a:t>
            </a:r>
            <a:r>
              <a:rPr lang="nl-NL" sz="2200" dirty="0" err="1"/>
              <a:t>constrain</a:t>
            </a:r>
            <a:r>
              <a:rPr lang="nl-NL" sz="2200" dirty="0"/>
              <a:t>) </a:t>
            </a:r>
            <a:r>
              <a:rPr lang="nl-NL" sz="2200" dirty="0" err="1"/>
              <a:t>finding</a:t>
            </a:r>
            <a:r>
              <a:rPr lang="nl-NL" sz="2200" dirty="0"/>
              <a:t> </a:t>
            </a:r>
            <a:r>
              <a:rPr lang="nl-NL" sz="2200" dirty="0" err="1"/>
              <a:t>interactions</a:t>
            </a:r>
            <a:r>
              <a:rPr lang="nl-NL" sz="2200" dirty="0"/>
              <a:t> </a:t>
            </a:r>
            <a:r>
              <a:rPr lang="nl-NL" sz="2200" dirty="0" err="1"/>
              <a:t>between</a:t>
            </a:r>
            <a:r>
              <a:rPr lang="nl-NL" sz="2200" dirty="0"/>
              <a:t> </a:t>
            </a:r>
            <a:r>
              <a:rPr lang="nl-NL" sz="2200" dirty="0" err="1"/>
              <a:t>predictors</a:t>
            </a:r>
            <a:endParaRPr lang="nl-NL" sz="2200" dirty="0"/>
          </a:p>
          <a:p>
            <a:pPr marL="391686" indent="-293764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nl-NL" sz="2200" dirty="0" err="1"/>
              <a:t>Multi-phenotype</a:t>
            </a:r>
            <a:r>
              <a:rPr lang="nl-NL" sz="2200" dirty="0"/>
              <a:t> </a:t>
            </a:r>
            <a:r>
              <a:rPr lang="nl-NL" sz="2200" dirty="0" err="1"/>
              <a:t>modelling</a:t>
            </a:r>
            <a:r>
              <a:rPr lang="nl-NL" sz="2200" dirty="0"/>
              <a:t> and </a:t>
            </a:r>
            <a:r>
              <a:rPr lang="nl-NL" sz="2200" dirty="0" err="1"/>
              <a:t>prediction</a:t>
            </a:r>
            <a:r>
              <a:rPr lang="nl-NL" sz="2200" dirty="0"/>
              <a:t> </a:t>
            </a:r>
            <a:r>
              <a:rPr lang="nl-NL" sz="2200" dirty="0" err="1"/>
              <a:t>using</a:t>
            </a:r>
            <a:r>
              <a:rPr lang="nl-NL" sz="2200" dirty="0"/>
              <a:t> </a:t>
            </a:r>
            <a:r>
              <a:rPr lang="nl-NL" sz="2200" dirty="0" err="1"/>
              <a:t>an</a:t>
            </a:r>
            <a:r>
              <a:rPr lang="nl-NL" sz="2200" dirty="0"/>
              <a:t> </a:t>
            </a:r>
            <a:r>
              <a:rPr lang="nl-NL" sz="2200" dirty="0" err="1"/>
              <a:t>embedded</a:t>
            </a:r>
            <a:r>
              <a:rPr lang="nl-NL" sz="2200" dirty="0"/>
              <a:t> Eigenvector </a:t>
            </a:r>
            <a:r>
              <a:rPr lang="nl-NL" sz="2200" dirty="0" err="1"/>
              <a:t>decomposition</a:t>
            </a:r>
            <a:r>
              <a:rPr lang="nl-NL" sz="2200" dirty="0"/>
              <a:t> in a </a:t>
            </a:r>
            <a:r>
              <a:rPr lang="nl-NL" sz="2200" dirty="0" err="1"/>
              <a:t>Bayesian</a:t>
            </a:r>
            <a:r>
              <a:rPr lang="nl-NL" sz="2200" dirty="0"/>
              <a:t> </a:t>
            </a:r>
            <a:r>
              <a:rPr lang="nl-NL" sz="2200" dirty="0" err="1"/>
              <a:t>hierarchical</a:t>
            </a:r>
            <a:r>
              <a:rPr lang="nl-NL" sz="2200" dirty="0"/>
              <a:t> model.</a:t>
            </a:r>
          </a:p>
          <a:p>
            <a:pPr marL="391686" indent="-293764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nl-NL" sz="2200" dirty="0" err="1"/>
              <a:t>Multi-layered</a:t>
            </a:r>
            <a:r>
              <a:rPr lang="nl-NL" sz="2200" dirty="0"/>
              <a:t> </a:t>
            </a:r>
            <a:r>
              <a:rPr lang="nl-NL" sz="2200" dirty="0" err="1"/>
              <a:t>variable</a:t>
            </a:r>
            <a:r>
              <a:rPr lang="nl-NL" sz="2200" dirty="0"/>
              <a:t> </a:t>
            </a:r>
            <a:r>
              <a:rPr lang="nl-NL" sz="2200" dirty="0" err="1"/>
              <a:t>selection</a:t>
            </a:r>
            <a:r>
              <a:rPr lang="nl-NL" sz="2200" dirty="0"/>
              <a:t> to model </a:t>
            </a:r>
            <a:r>
              <a:rPr lang="nl-NL" sz="2200" dirty="0" err="1"/>
              <a:t>genetic</a:t>
            </a:r>
            <a:r>
              <a:rPr lang="nl-NL" sz="2200" dirty="0"/>
              <a:t> </a:t>
            </a:r>
            <a:r>
              <a:rPr lang="nl-NL" sz="2200" dirty="0" err="1"/>
              <a:t>effects</a:t>
            </a:r>
            <a:r>
              <a:rPr lang="nl-NL" sz="2200" dirty="0"/>
              <a:t> </a:t>
            </a:r>
            <a:r>
              <a:rPr lang="nl-NL" sz="2200" dirty="0" err="1"/>
              <a:t>on</a:t>
            </a:r>
            <a:r>
              <a:rPr lang="nl-NL" sz="2200" dirty="0"/>
              <a:t> </a:t>
            </a:r>
            <a:r>
              <a:rPr lang="nl-NL" sz="2200" dirty="0" err="1"/>
              <a:t>brain</a:t>
            </a:r>
            <a:r>
              <a:rPr lang="nl-NL" sz="2200" dirty="0"/>
              <a:t> </a:t>
            </a:r>
            <a:r>
              <a:rPr lang="nl-NL" sz="2200" dirty="0" err="1"/>
              <a:t>fMRI</a:t>
            </a:r>
            <a:r>
              <a:rPr lang="nl-NL" sz="2200" dirty="0"/>
              <a:t>, </a:t>
            </a:r>
            <a:r>
              <a:rPr lang="nl-NL" sz="2200" dirty="0" err="1"/>
              <a:t>which</a:t>
            </a:r>
            <a:r>
              <a:rPr lang="nl-NL" sz="2200" dirty="0"/>
              <a:t> models </a:t>
            </a:r>
            <a:r>
              <a:rPr lang="nl-NL" sz="2200" dirty="0" err="1"/>
              <a:t>cognitive</a:t>
            </a:r>
            <a:r>
              <a:rPr lang="nl-NL" sz="2200" dirty="0"/>
              <a:t> </a:t>
            </a:r>
            <a:r>
              <a:rPr lang="nl-NL" sz="2200" dirty="0" err="1"/>
              <a:t>tasks</a:t>
            </a:r>
            <a:r>
              <a:rPr lang="nl-NL" sz="2200" dirty="0"/>
              <a:t> and </a:t>
            </a:r>
            <a:r>
              <a:rPr lang="nl-NL" sz="2200" dirty="0" err="1"/>
              <a:t>psychiatric</a:t>
            </a:r>
            <a:r>
              <a:rPr lang="nl-NL" sz="2200" dirty="0"/>
              <a:t> disorders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100480" y="1797309"/>
            <a:ext cx="3421440" cy="3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1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2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3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4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5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6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7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8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9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…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i="1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500000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402240" y="2528905"/>
            <a:ext cx="290880" cy="32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 algn="just"/>
            <a:r>
              <a:rPr lang="nl-NL" b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y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896800" y="3842324"/>
            <a:ext cx="1463040" cy="3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y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1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y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2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y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3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y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4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y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5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</a:p>
        </p:txBody>
      </p:sp>
      <p:sp>
        <p:nvSpPr>
          <p:cNvPr id="4102" name="AutoShape 6"/>
          <p:cNvSpPr>
            <a:spLocks/>
          </p:cNvSpPr>
          <p:nvPr/>
        </p:nvSpPr>
        <p:spPr bwMode="auto">
          <a:xfrm rot="16200000" flipH="1">
            <a:off x="6877429" y="1434431"/>
            <a:ext cx="217463" cy="753120"/>
          </a:xfrm>
          <a:prstGeom prst="leftBrace">
            <a:avLst>
              <a:gd name="adj1" fmla="val 28863"/>
              <a:gd name="adj2" fmla="val 5313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3" name="AutoShape 7"/>
          <p:cNvSpPr>
            <a:spLocks/>
          </p:cNvSpPr>
          <p:nvPr/>
        </p:nvSpPr>
        <p:spPr bwMode="auto">
          <a:xfrm rot="16200000" flipH="1">
            <a:off x="5662069" y="1422910"/>
            <a:ext cx="217463" cy="753120"/>
          </a:xfrm>
          <a:prstGeom prst="leftBrace">
            <a:avLst>
              <a:gd name="adj1" fmla="val 28863"/>
              <a:gd name="adj2" fmla="val 5313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303521" y="1422870"/>
            <a:ext cx="941760" cy="302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2019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nl-NL" sz="1300" dirty="0" err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Pathway</a:t>
            </a:r>
            <a:r>
              <a:rPr lang="nl-NL" sz="13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1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516000" y="1414229"/>
            <a:ext cx="1065600" cy="302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2019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nl-NL" sz="1300" dirty="0" err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Pathway</a:t>
            </a:r>
            <a:r>
              <a:rPr lang="nl-NL" sz="13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2</a:t>
            </a: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6701761" y="2327284"/>
            <a:ext cx="182880" cy="139695"/>
          </a:xfrm>
          <a:prstGeom prst="star5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5617441" y="2109823"/>
            <a:ext cx="842400" cy="48101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>
            <a:off x="6858720" y="2073818"/>
            <a:ext cx="378720" cy="24194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H="1">
            <a:off x="6753600" y="2098301"/>
            <a:ext cx="5760" cy="217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5058720" y="2991195"/>
            <a:ext cx="3421440" cy="3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1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2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3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4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5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6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7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8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9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…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i="1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500000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H="1">
            <a:off x="6799680" y="3272024"/>
            <a:ext cx="400320" cy="2577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6757921" y="3325310"/>
            <a:ext cx="1440" cy="22610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6058081" y="3465004"/>
            <a:ext cx="980640" cy="3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u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1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u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2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u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3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6026401" y="3282105"/>
            <a:ext cx="473760" cy="2577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H="1">
            <a:off x="6186240" y="3303707"/>
            <a:ext cx="529920" cy="2361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5605921" y="3293626"/>
            <a:ext cx="473760" cy="2577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 flipH="1">
            <a:off x="6527520" y="2448258"/>
            <a:ext cx="184320" cy="1771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7257600" y="2176069"/>
            <a:ext cx="1274400" cy="701353"/>
          </a:xfrm>
          <a:prstGeom prst="wedgeEllipseCallout">
            <a:avLst>
              <a:gd name="adj1" fmla="val -67644"/>
              <a:gd name="adj2" fmla="val -7287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1220" rIns="81639" bIns="4082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nl-NL" sz="1200" dirty="0" err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Interactions</a:t>
            </a:r>
            <a:endParaRPr lang="nl-NL" sz="1200" dirty="0">
              <a:solidFill>
                <a:srgbClr val="000000"/>
              </a:solidFill>
              <a:ea typeface="Arial Unicode MS" pitchFamily="-110" charset="0"/>
              <a:cs typeface="Arial Unicode MS" pitchFamily="-110" charset="0"/>
            </a:endParaRPr>
          </a:p>
          <a:p>
            <a:pPr algn="ctr">
              <a:tabLst>
                <a:tab pos="656650" algn="l"/>
              </a:tabLst>
            </a:pPr>
            <a:r>
              <a:rPr lang="nl-NL" sz="1200" dirty="0" err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selected</a:t>
            </a:r>
            <a:r>
              <a:rPr lang="nl-NL" sz="12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within</a:t>
            </a:r>
            <a:endParaRPr lang="nl-NL" sz="1200" dirty="0">
              <a:solidFill>
                <a:srgbClr val="000000"/>
              </a:solidFill>
              <a:ea typeface="Arial Unicode MS" pitchFamily="-110" charset="0"/>
              <a:cs typeface="Arial Unicode MS" pitchFamily="-110" charset="0"/>
            </a:endParaRPr>
          </a:p>
          <a:p>
            <a:pPr algn="ctr">
              <a:tabLst>
                <a:tab pos="656650" algn="l"/>
              </a:tabLst>
            </a:pPr>
            <a:r>
              <a:rPr lang="nl-NL" sz="1200" dirty="0" err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pathways</a:t>
            </a:r>
            <a:endParaRPr lang="nl-NL" sz="1200" dirty="0">
              <a:solidFill>
                <a:srgbClr val="000000"/>
              </a:solidFill>
              <a:ea typeface="Arial Unicode MS" pitchFamily="-110" charset="0"/>
              <a:cs typeface="Arial Unicode MS" pitchFamily="-110" charset="0"/>
            </a:endParaRPr>
          </a:p>
        </p:txBody>
      </p:sp>
      <p:sp>
        <p:nvSpPr>
          <p:cNvPr id="4119" name="AutoShape 23"/>
          <p:cNvSpPr>
            <a:spLocks noChangeArrowheads="1"/>
          </p:cNvSpPr>
          <p:nvPr/>
        </p:nvSpPr>
        <p:spPr bwMode="auto">
          <a:xfrm>
            <a:off x="7398721" y="3410279"/>
            <a:ext cx="983520" cy="498292"/>
          </a:xfrm>
          <a:prstGeom prst="wedgeEllipseCallout">
            <a:avLst>
              <a:gd name="adj1" fmla="val -72005"/>
              <a:gd name="adj2" fmla="val -1343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1220" rIns="81639" bIns="4082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nl-NL" sz="12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EV latent</a:t>
            </a:r>
          </a:p>
          <a:p>
            <a:pPr algn="ctr">
              <a:tabLst>
                <a:tab pos="656650" algn="l"/>
              </a:tabLst>
            </a:pPr>
            <a:r>
              <a:rPr lang="nl-NL" sz="1200" dirty="0" err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vectors</a:t>
            </a:r>
            <a:endParaRPr lang="nl-NL" sz="1200" dirty="0">
              <a:solidFill>
                <a:srgbClr val="000000"/>
              </a:solidFill>
              <a:ea typeface="Arial Unicode MS" pitchFamily="-110" charset="0"/>
              <a:cs typeface="Arial Unicode MS" pitchFamily="-110" charset="0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6033600" y="3734312"/>
            <a:ext cx="174240" cy="1828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H="1">
            <a:off x="6298560" y="3735752"/>
            <a:ext cx="174240" cy="18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 flipH="1">
            <a:off x="6603840" y="3741513"/>
            <a:ext cx="161280" cy="19442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>
            <a:off x="6219360" y="3735752"/>
            <a:ext cx="84960" cy="19586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>
            <a:off x="6780960" y="3745834"/>
            <a:ext cx="40320" cy="185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>
            <a:off x="6798241" y="3745834"/>
            <a:ext cx="277920" cy="18145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 flipH="1">
            <a:off x="6346080" y="3732872"/>
            <a:ext cx="396000" cy="19442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H="1">
            <a:off x="6073921" y="3735752"/>
            <a:ext cx="632160" cy="1785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8" name="Line 32"/>
          <p:cNvSpPr>
            <a:spLocks noChangeShapeType="1"/>
          </p:cNvSpPr>
          <p:nvPr/>
        </p:nvSpPr>
        <p:spPr bwMode="auto">
          <a:xfrm>
            <a:off x="6281280" y="3740073"/>
            <a:ext cx="260640" cy="1915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>
            <a:off x="6242401" y="3735752"/>
            <a:ext cx="538560" cy="1785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0" name="Line 34"/>
          <p:cNvSpPr>
            <a:spLocks noChangeShapeType="1"/>
          </p:cNvSpPr>
          <p:nvPr/>
        </p:nvSpPr>
        <p:spPr bwMode="auto">
          <a:xfrm>
            <a:off x="6242400" y="3740073"/>
            <a:ext cx="764640" cy="17425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5071680" y="4367980"/>
            <a:ext cx="3421440" cy="3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1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2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3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4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5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6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7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8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9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… </a:t>
            </a:r>
            <a:r>
              <a:rPr lang="nl-NL" i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x</a:t>
            </a:r>
            <a:r>
              <a:rPr lang="nl-NL" i="1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500000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</a:p>
        </p:txBody>
      </p:sp>
      <p:pic>
        <p:nvPicPr>
          <p:cNvPr id="4132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201" y="4884993"/>
            <a:ext cx="1592640" cy="502613"/>
          </a:xfrm>
          <a:prstGeom prst="rect">
            <a:avLst/>
          </a:prstGeom>
          <a:noFill/>
          <a:effectLst/>
        </p:spPr>
      </p:pic>
      <p:sp>
        <p:nvSpPr>
          <p:cNvPr id="4133" name="AutoShape 37"/>
          <p:cNvSpPr>
            <a:spLocks noChangeArrowheads="1"/>
          </p:cNvSpPr>
          <p:nvPr/>
        </p:nvSpPr>
        <p:spPr bwMode="auto">
          <a:xfrm>
            <a:off x="5826241" y="5122619"/>
            <a:ext cx="56160" cy="54726"/>
          </a:xfrm>
          <a:prstGeom prst="roundRect">
            <a:avLst>
              <a:gd name="adj" fmla="val 2630"/>
            </a:avLst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4" name="AutoShape 38"/>
          <p:cNvSpPr>
            <a:spLocks noChangeArrowheads="1"/>
          </p:cNvSpPr>
          <p:nvPr/>
        </p:nvSpPr>
        <p:spPr bwMode="auto">
          <a:xfrm>
            <a:off x="6003360" y="5063572"/>
            <a:ext cx="56160" cy="54726"/>
          </a:xfrm>
          <a:prstGeom prst="roundRect">
            <a:avLst>
              <a:gd name="adj" fmla="val 2630"/>
            </a:avLst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5" name="AutoShape 39"/>
          <p:cNvSpPr>
            <a:spLocks noChangeArrowheads="1"/>
          </p:cNvSpPr>
          <p:nvPr/>
        </p:nvSpPr>
        <p:spPr bwMode="auto">
          <a:xfrm>
            <a:off x="6065281" y="5242151"/>
            <a:ext cx="56160" cy="54726"/>
          </a:xfrm>
          <a:prstGeom prst="roundRect">
            <a:avLst>
              <a:gd name="adj" fmla="val 2630"/>
            </a:avLst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6" name="AutoShape 40"/>
          <p:cNvSpPr>
            <a:spLocks noChangeArrowheads="1"/>
          </p:cNvSpPr>
          <p:nvPr/>
        </p:nvSpPr>
        <p:spPr bwMode="auto">
          <a:xfrm>
            <a:off x="6422401" y="5004526"/>
            <a:ext cx="56160" cy="54726"/>
          </a:xfrm>
          <a:prstGeom prst="roundRect">
            <a:avLst>
              <a:gd name="adj" fmla="val 2630"/>
            </a:avLst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7" name="AutoShape 41"/>
          <p:cNvSpPr>
            <a:spLocks noChangeArrowheads="1"/>
          </p:cNvSpPr>
          <p:nvPr/>
        </p:nvSpPr>
        <p:spPr bwMode="auto">
          <a:xfrm>
            <a:off x="6600961" y="5242151"/>
            <a:ext cx="56160" cy="54726"/>
          </a:xfrm>
          <a:prstGeom prst="roundRect">
            <a:avLst>
              <a:gd name="adj" fmla="val 2630"/>
            </a:avLst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8" name="AutoShape 42"/>
          <p:cNvSpPr>
            <a:spLocks noChangeArrowheads="1"/>
          </p:cNvSpPr>
          <p:nvPr/>
        </p:nvSpPr>
        <p:spPr bwMode="auto">
          <a:xfrm>
            <a:off x="7077600" y="5063572"/>
            <a:ext cx="56160" cy="54726"/>
          </a:xfrm>
          <a:prstGeom prst="roundRect">
            <a:avLst>
              <a:gd name="adj" fmla="val 2630"/>
            </a:avLst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9" name="AutoShape 43"/>
          <p:cNvSpPr>
            <a:spLocks noChangeArrowheads="1"/>
          </p:cNvSpPr>
          <p:nvPr/>
        </p:nvSpPr>
        <p:spPr bwMode="auto">
          <a:xfrm>
            <a:off x="6181920" y="5183105"/>
            <a:ext cx="56160" cy="54726"/>
          </a:xfrm>
          <a:prstGeom prst="roundRect">
            <a:avLst>
              <a:gd name="adj" fmla="val 2630"/>
            </a:avLst>
          </a:prstGeom>
          <a:solidFill>
            <a:srgbClr val="FF663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0" name="AutoShape 44"/>
          <p:cNvSpPr>
            <a:spLocks noChangeArrowheads="1"/>
          </p:cNvSpPr>
          <p:nvPr/>
        </p:nvSpPr>
        <p:spPr bwMode="auto">
          <a:xfrm>
            <a:off x="6958081" y="5301197"/>
            <a:ext cx="56160" cy="54726"/>
          </a:xfrm>
          <a:prstGeom prst="roundRect">
            <a:avLst>
              <a:gd name="adj" fmla="val 2630"/>
            </a:avLst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1" name="AutoShape 45"/>
          <p:cNvSpPr>
            <a:spLocks noChangeArrowheads="1"/>
          </p:cNvSpPr>
          <p:nvPr/>
        </p:nvSpPr>
        <p:spPr bwMode="auto">
          <a:xfrm>
            <a:off x="6419521" y="5124058"/>
            <a:ext cx="56160" cy="54726"/>
          </a:xfrm>
          <a:prstGeom prst="roundRect">
            <a:avLst>
              <a:gd name="adj" fmla="val 2630"/>
            </a:avLst>
          </a:prstGeom>
          <a:solidFill>
            <a:srgbClr val="FF663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2" name="AutoShape 46"/>
          <p:cNvSpPr>
            <a:spLocks noChangeArrowheads="1"/>
          </p:cNvSpPr>
          <p:nvPr/>
        </p:nvSpPr>
        <p:spPr bwMode="auto">
          <a:xfrm>
            <a:off x="6779521" y="4887873"/>
            <a:ext cx="56160" cy="54726"/>
          </a:xfrm>
          <a:prstGeom prst="roundRect">
            <a:avLst>
              <a:gd name="adj" fmla="val 2630"/>
            </a:avLst>
          </a:prstGeom>
          <a:solidFill>
            <a:srgbClr val="FF663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3" name="AutoShape 47"/>
          <p:cNvSpPr>
            <a:spLocks noChangeArrowheads="1"/>
          </p:cNvSpPr>
          <p:nvPr/>
        </p:nvSpPr>
        <p:spPr bwMode="auto">
          <a:xfrm>
            <a:off x="6183361" y="4945480"/>
            <a:ext cx="56160" cy="54726"/>
          </a:xfrm>
          <a:prstGeom prst="roundRect">
            <a:avLst>
              <a:gd name="adj" fmla="val 2630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4" name="AutoShape 48"/>
          <p:cNvSpPr>
            <a:spLocks noChangeArrowheads="1"/>
          </p:cNvSpPr>
          <p:nvPr/>
        </p:nvSpPr>
        <p:spPr bwMode="auto">
          <a:xfrm>
            <a:off x="6660000" y="5124058"/>
            <a:ext cx="56160" cy="54726"/>
          </a:xfrm>
          <a:prstGeom prst="roundRect">
            <a:avLst>
              <a:gd name="adj" fmla="val 2630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5" name="AutoShape 49"/>
          <p:cNvSpPr>
            <a:spLocks noChangeArrowheads="1"/>
          </p:cNvSpPr>
          <p:nvPr/>
        </p:nvSpPr>
        <p:spPr bwMode="auto">
          <a:xfrm>
            <a:off x="6660000" y="4945480"/>
            <a:ext cx="56160" cy="54726"/>
          </a:xfrm>
          <a:prstGeom prst="roundRect">
            <a:avLst>
              <a:gd name="adj" fmla="val 2630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6" name="AutoShape 50"/>
          <p:cNvSpPr>
            <a:spLocks noChangeArrowheads="1"/>
          </p:cNvSpPr>
          <p:nvPr/>
        </p:nvSpPr>
        <p:spPr bwMode="auto">
          <a:xfrm>
            <a:off x="7136641" y="5243591"/>
            <a:ext cx="56160" cy="54726"/>
          </a:xfrm>
          <a:prstGeom prst="roundRect">
            <a:avLst>
              <a:gd name="adj" fmla="val 2630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7" name="Line 51"/>
          <p:cNvSpPr>
            <a:spLocks noChangeShapeType="1"/>
          </p:cNvSpPr>
          <p:nvPr/>
        </p:nvSpPr>
        <p:spPr bwMode="auto">
          <a:xfrm>
            <a:off x="6033600" y="4650249"/>
            <a:ext cx="1440" cy="4464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8" name="Line 52"/>
          <p:cNvSpPr>
            <a:spLocks noChangeShapeType="1"/>
          </p:cNvSpPr>
          <p:nvPr/>
        </p:nvSpPr>
        <p:spPr bwMode="auto">
          <a:xfrm flipH="1">
            <a:off x="6030721" y="4632967"/>
            <a:ext cx="424800" cy="4637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9" name="Line 53"/>
          <p:cNvSpPr>
            <a:spLocks noChangeShapeType="1"/>
          </p:cNvSpPr>
          <p:nvPr/>
        </p:nvSpPr>
        <p:spPr bwMode="auto">
          <a:xfrm>
            <a:off x="6688801" y="4608484"/>
            <a:ext cx="1440" cy="35715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0" name="Line 54"/>
          <p:cNvSpPr>
            <a:spLocks noChangeShapeType="1"/>
          </p:cNvSpPr>
          <p:nvPr/>
        </p:nvSpPr>
        <p:spPr bwMode="auto">
          <a:xfrm flipH="1">
            <a:off x="6634081" y="4628646"/>
            <a:ext cx="325440" cy="63510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1" name="Text Box 55"/>
          <p:cNvSpPr txBox="1">
            <a:spLocks noChangeArrowheads="1"/>
          </p:cNvSpPr>
          <p:nvPr/>
        </p:nvSpPr>
        <p:spPr bwMode="auto">
          <a:xfrm>
            <a:off x="6108481" y="5605069"/>
            <a:ext cx="885600" cy="3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y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1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y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2</a:t>
            </a:r>
            <a:r>
              <a:rPr lang="nl-NL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</a:t>
            </a:r>
            <a:r>
              <a:rPr lang="nl-NL" b="1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y</a:t>
            </a:r>
            <a:r>
              <a:rPr lang="nl-NL" baseline="-250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3</a:t>
            </a:r>
          </a:p>
        </p:txBody>
      </p:sp>
      <p:sp>
        <p:nvSpPr>
          <p:cNvPr id="4152" name="Line 56"/>
          <p:cNvSpPr>
            <a:spLocks noChangeShapeType="1"/>
          </p:cNvSpPr>
          <p:nvPr/>
        </p:nvSpPr>
        <p:spPr bwMode="auto">
          <a:xfrm>
            <a:off x="6091201" y="5263753"/>
            <a:ext cx="154080" cy="4378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3" name="Line 57"/>
          <p:cNvSpPr>
            <a:spLocks noChangeShapeType="1"/>
          </p:cNvSpPr>
          <p:nvPr/>
        </p:nvSpPr>
        <p:spPr bwMode="auto">
          <a:xfrm flipH="1">
            <a:off x="6518881" y="5266634"/>
            <a:ext cx="122400" cy="43492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4" name="Line 58"/>
          <p:cNvSpPr>
            <a:spLocks noChangeShapeType="1"/>
          </p:cNvSpPr>
          <p:nvPr/>
        </p:nvSpPr>
        <p:spPr bwMode="auto">
          <a:xfrm>
            <a:off x="6691681" y="4980043"/>
            <a:ext cx="77760" cy="7085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5" name="AutoShape 59"/>
          <p:cNvSpPr>
            <a:spLocks noChangeArrowheads="1"/>
          </p:cNvSpPr>
          <p:nvPr/>
        </p:nvSpPr>
        <p:spPr bwMode="auto">
          <a:xfrm>
            <a:off x="7637761" y="4856190"/>
            <a:ext cx="983520" cy="498292"/>
          </a:xfrm>
          <a:prstGeom prst="wedgeEllipseCallout">
            <a:avLst>
              <a:gd name="adj1" fmla="val -72005"/>
              <a:gd name="adj2" fmla="val -1343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1220" rIns="81639" bIns="4082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nl-NL" sz="1200" dirty="0" err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fMRI</a:t>
            </a:r>
            <a:r>
              <a:rPr lang="nl-NL" sz="12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 data</a:t>
            </a:r>
          </a:p>
          <a:p>
            <a:pPr algn="ctr">
              <a:tabLst>
                <a:tab pos="656650" algn="l"/>
              </a:tabLst>
            </a:pPr>
            <a:r>
              <a:rPr lang="nl-NL" sz="1200" dirty="0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per </a:t>
            </a:r>
            <a:r>
              <a:rPr lang="nl-NL" sz="1200" dirty="0" err="1">
                <a:solidFill>
                  <a:srgbClr val="000000"/>
                </a:solidFill>
                <a:ea typeface="Arial Unicode MS" pitchFamily="-110" charset="0"/>
                <a:cs typeface="Arial Unicode MS" pitchFamily="-110" charset="0"/>
              </a:rPr>
              <a:t>voxel</a:t>
            </a:r>
            <a:endParaRPr lang="nl-NL" sz="1200" dirty="0">
              <a:solidFill>
                <a:srgbClr val="000000"/>
              </a:solidFill>
              <a:ea typeface="Arial Unicode MS" pitchFamily="-110" charset="0"/>
              <a:cs typeface="Arial Unicode MS" pitchFamily="-110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72200" y="6119203"/>
            <a:ext cx="236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Janss</a:t>
            </a:r>
            <a:r>
              <a:rPr lang="en-US" dirty="0" smtClean="0"/>
              <a:t>, </a:t>
            </a:r>
            <a:r>
              <a:rPr lang="en-US" dirty="0" err="1" smtClean="0"/>
              <a:t>Franke</a:t>
            </a:r>
            <a:r>
              <a:rPr lang="en-US" dirty="0" smtClean="0"/>
              <a:t>, </a:t>
            </a:r>
            <a:r>
              <a:rPr lang="en-US" dirty="0" err="1" smtClean="0"/>
              <a:t>Buitelaar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PROMEDAS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PRObabilistic</a:t>
            </a:r>
          </a:p>
          <a:p>
            <a:r>
              <a:rPr lang="en-US"/>
              <a:t>Medical</a:t>
            </a:r>
          </a:p>
          <a:p>
            <a:r>
              <a:rPr lang="en-US"/>
              <a:t>Diagnostic</a:t>
            </a:r>
          </a:p>
          <a:p>
            <a:r>
              <a:rPr lang="en-US"/>
              <a:t>Advisory System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snn"/>
          <p:cNvSpPr>
            <a:spLocks noChangeAspect="1" noChangeArrowheads="1"/>
          </p:cNvSpPr>
          <p:nvPr/>
        </p:nvSpPr>
        <p:spPr bwMode="auto">
          <a:xfrm>
            <a:off x="495300" y="1052513"/>
            <a:ext cx="457200" cy="457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47700" y="2195513"/>
            <a:ext cx="5329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a typeface="Times New Roman" charset="0"/>
                <a:cs typeface="Times New Roman" charset="0"/>
              </a:rPr>
              <a:t>Modern AI uses probability for reasoning.</a:t>
            </a:r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71500" y="2881313"/>
            <a:ext cx="723900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a typeface="Times New Roman" charset="0"/>
                <a:cs typeface="Times New Roman" charset="0"/>
              </a:rPr>
              <a:t>Probabilities as </a:t>
            </a:r>
          </a:p>
          <a:p>
            <a:pPr>
              <a:buFontTx/>
              <a:buChar char="•"/>
            </a:pPr>
            <a:r>
              <a:rPr lang="en-US">
                <a:ea typeface="Times New Roman" charset="0"/>
                <a:cs typeface="Times New Roman" charset="0"/>
              </a:rPr>
              <a:t>frequencies (in ensemble or repeated trials) </a:t>
            </a:r>
          </a:p>
          <a:p>
            <a:pPr>
              <a:spcBef>
                <a:spcPct val="50000"/>
              </a:spcBef>
            </a:pPr>
            <a:r>
              <a:rPr lang="en-US">
                <a:ea typeface="Times New Roman" charset="0"/>
                <a:cs typeface="Times New Roman" charset="0"/>
              </a:rPr>
              <a:t>       p(ab)=p(a|b)p(b)       p(a)+p(not a)=1</a:t>
            </a:r>
            <a:endParaRPr 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71500" y="4557713"/>
            <a:ext cx="7391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ea typeface="Times New Roman" charset="0"/>
                <a:cs typeface="Times New Roman" charset="0"/>
              </a:rPr>
              <a:t>reasonable expectation </a:t>
            </a:r>
            <a:endParaRPr lang="en-US" sz="150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>
                <a:ea typeface="Times New Roman" charset="0"/>
                <a:cs typeface="Times New Roman" charset="0"/>
              </a:rPr>
              <a:t>Many proposals </a:t>
            </a:r>
            <a:endParaRPr lang="en-US" sz="150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>
                <a:ea typeface="Times New Roman" charset="0"/>
                <a:cs typeface="Times New Roman" charset="0"/>
              </a:rPr>
              <a:t>Probabilistic approach correct (Cox, 1948)</a:t>
            </a: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A calculus for reasoning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utoUpdateAnimBg="0"/>
      <p:bldP spid="1434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Waarom?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Toenemende complexiteit van diagnostiek</a:t>
            </a:r>
          </a:p>
          <a:p>
            <a:r>
              <a:rPr lang="en-US" sz="2000"/>
              <a:t>Falen in medisch handelen</a:t>
            </a:r>
          </a:p>
          <a:p>
            <a:pPr lvl="1"/>
            <a:r>
              <a:rPr lang="en-US" sz="2000"/>
              <a:t>98000 patiënten in de VS sterven per jaar als gevolg van falend medisch handelen</a:t>
            </a:r>
          </a:p>
          <a:p>
            <a:pPr lvl="1"/>
            <a:r>
              <a:rPr lang="en-US" sz="2000"/>
              <a:t>Foute diagnose is frequent (8- 40 %)</a:t>
            </a:r>
          </a:p>
          <a:p>
            <a:r>
              <a:rPr lang="en-US" sz="2000"/>
              <a:t>Toenemende kosten gezondheidszorg </a:t>
            </a:r>
          </a:p>
          <a:p>
            <a:pPr lvl="1"/>
            <a:endParaRPr lang="en-US" sz="2000"/>
          </a:p>
          <a:p>
            <a:r>
              <a:rPr lang="en-US" sz="2000"/>
              <a:t>Beschikbaarheid van </a:t>
            </a:r>
            <a:r>
              <a:rPr lang="nl-NL" sz="2000"/>
              <a:t>elektronische</a:t>
            </a:r>
            <a:r>
              <a:rPr lang="en-US" sz="2000"/>
              <a:t> data</a:t>
            </a:r>
          </a:p>
          <a:p>
            <a:endParaRPr lang="en-US" sz="2000"/>
          </a:p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promeda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29238" y="3208338"/>
            <a:ext cx="3298825" cy="2889250"/>
          </a:xfrm>
          <a:noFill/>
          <a:ln/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457200" y="1828800"/>
            <a:ext cx="41148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Verdana" charset="0"/>
              </a:rPr>
              <a:t>Input: 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Verdana" charset="0"/>
              </a:rPr>
              <a:t>patiëntgegevens, klachten, symptomen, labgegevens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Verdana" charset="0"/>
              </a:rPr>
              <a:t>Output: 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Verdana" charset="0"/>
              </a:rPr>
              <a:t>Diagnoses, suggesties voor vervolgonderzoek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Verdana" charset="0"/>
              </a:rPr>
              <a:t>Gebruikers: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Verdana" charset="0"/>
              </a:rPr>
              <a:t>Huisartsen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Verdana" charset="0"/>
              </a:rPr>
              <a:t>Opleiding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Verdana" charset="0"/>
              </a:rPr>
              <a:t>Management</a:t>
            </a:r>
            <a:endParaRPr lang="en-GB" sz="2000" b="0">
              <a:latin typeface="Times New Roman" charset="0"/>
            </a:endParaRP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Verdana" charset="0"/>
              </a:rPr>
              <a:t>Medisch specialisten</a:t>
            </a:r>
          </a:p>
          <a:p>
            <a:pPr>
              <a:spcBef>
                <a:spcPct val="50000"/>
              </a:spcBef>
            </a:pPr>
            <a:endParaRPr lang="en-US" sz="2000" b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Grafische modellen</a:t>
            </a:r>
            <a:endParaRPr lang="nl-NL"/>
          </a:p>
        </p:txBody>
      </p:sp>
      <p:pic>
        <p:nvPicPr>
          <p:cNvPr id="79875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362200"/>
            <a:ext cx="3810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6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087438" y="3844925"/>
            <a:ext cx="73787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Grafische modellen</a:t>
            </a:r>
          </a:p>
        </p:txBody>
      </p:sp>
      <p:pic>
        <p:nvPicPr>
          <p:cNvPr id="8089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3733800"/>
            <a:ext cx="71628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362200"/>
            <a:ext cx="3810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Exponentiele complexiteit</a:t>
            </a:r>
          </a:p>
        </p:txBody>
      </p:sp>
      <p:graphicFrame>
        <p:nvGraphicFramePr>
          <p:cNvPr id="96259" name="Group 3"/>
          <p:cNvGraphicFramePr>
            <a:graphicFrameLocks noGrp="1"/>
          </p:cNvGraphicFramePr>
          <p:nvPr/>
        </p:nvGraphicFramePr>
        <p:xfrm>
          <a:off x="2819400" y="2995613"/>
          <a:ext cx="4114800" cy="1971676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</a:tblGrid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1 sec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20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20.000 sec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30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15 year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40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300.000 year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50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sz="13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 year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Bomen zijn netwerken zonder lussen</a:t>
            </a:r>
          </a:p>
        </p:txBody>
      </p:sp>
      <p:pic>
        <p:nvPicPr>
          <p:cNvPr id="97283" name="Picture 3" descr="factorgraph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417638"/>
            <a:ext cx="2647950" cy="2276475"/>
          </a:xfrm>
          <a:prstGeom prst="rect">
            <a:avLst/>
          </a:prstGeom>
          <a:noFill/>
        </p:spPr>
      </p:pic>
      <p:pic>
        <p:nvPicPr>
          <p:cNvPr id="97284" name="Picture 4" descr="factorgrap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505200"/>
            <a:ext cx="3638550" cy="2038350"/>
          </a:xfrm>
          <a:prstGeom prst="rect">
            <a:avLst/>
          </a:prstGeom>
          <a:noFill/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905000" y="5883275"/>
            <a:ext cx="46704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/>
              <a:t>De </a:t>
            </a:r>
            <a:r>
              <a:rPr lang="en-US" sz="2000" b="0" dirty="0" err="1"/>
              <a:t>berekening</a:t>
            </a:r>
            <a:r>
              <a:rPr lang="en-US" sz="2000" b="0" dirty="0"/>
              <a:t> is </a:t>
            </a:r>
            <a:r>
              <a:rPr lang="en-US" sz="2000" b="0" dirty="0" err="1"/>
              <a:t>zeer</a:t>
            </a:r>
            <a:r>
              <a:rPr lang="en-US" sz="2000" b="0" dirty="0"/>
              <a:t> </a:t>
            </a:r>
            <a:r>
              <a:rPr lang="en-US" sz="2000" b="0" dirty="0" err="1"/>
              <a:t>snel</a:t>
            </a:r>
            <a:r>
              <a:rPr lang="en-US" sz="2000" b="0" dirty="0"/>
              <a:t> </a:t>
            </a:r>
            <a:r>
              <a:rPr lang="en-US" sz="2000" b="0" dirty="0" err="1"/>
              <a:t>voor</a:t>
            </a:r>
            <a:r>
              <a:rPr lang="en-US" sz="2000" b="0" dirty="0"/>
              <a:t> </a:t>
            </a:r>
            <a:r>
              <a:rPr lang="en-US" sz="2000" b="0" dirty="0" err="1" smtClean="0"/>
              <a:t>bomen</a:t>
            </a:r>
            <a:endParaRPr lang="en-US" sz="2000" b="0" dirty="0" smtClean="0"/>
          </a:p>
          <a:p>
            <a:r>
              <a:rPr lang="en-US" sz="2000" dirty="0" err="1" smtClean="0"/>
              <a:t>Promedas</a:t>
            </a:r>
            <a:r>
              <a:rPr lang="en-US" sz="2000" dirty="0" smtClean="0"/>
              <a:t> </a:t>
            </a:r>
            <a:r>
              <a:rPr lang="en-US" sz="2000" dirty="0" err="1" smtClean="0"/>
              <a:t>graaf</a:t>
            </a:r>
            <a:r>
              <a:rPr lang="en-US" sz="2000" dirty="0" smtClean="0"/>
              <a:t> </a:t>
            </a:r>
            <a:r>
              <a:rPr lang="en-US" sz="2000" dirty="0" err="1" smtClean="0"/>
              <a:t>benaderen</a:t>
            </a:r>
            <a:r>
              <a:rPr lang="en-US" sz="2000" dirty="0" smtClean="0"/>
              <a:t> </a:t>
            </a:r>
            <a:r>
              <a:rPr lang="en-US" sz="2000" dirty="0" err="1" smtClean="0"/>
              <a:t>als</a:t>
            </a:r>
            <a:r>
              <a:rPr lang="en-US" sz="2000" dirty="0" smtClean="0"/>
              <a:t> boom </a:t>
            </a:r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6088" y="1876425"/>
            <a:ext cx="2173251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Message passing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Exact op bomen</a:t>
            </a:r>
          </a:p>
          <a:p>
            <a:r>
              <a:rPr lang="en-US" sz="2000"/>
              <a:t>Goed op netwerken met weinig lussen</a:t>
            </a:r>
          </a:p>
          <a:p>
            <a:r>
              <a:rPr lang="en-US" sz="2000"/>
              <a:t>Wordt slechter met </a:t>
            </a:r>
          </a:p>
          <a:p>
            <a:pPr lvl="1"/>
            <a:r>
              <a:rPr lang="en-US" sz="2000"/>
              <a:t>aantal lussen </a:t>
            </a:r>
          </a:p>
          <a:p>
            <a:pPr lvl="1"/>
            <a:r>
              <a:rPr lang="en-US" sz="2000"/>
              <a:t>verbindingssterkte</a:t>
            </a:r>
          </a:p>
          <a:p>
            <a:endParaRPr lang="en-US" sz="2000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429000"/>
            <a:ext cx="38862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Medische inhoud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/>
              <a:t>Interne </a:t>
            </a:r>
            <a:r>
              <a:rPr lang="en-GB" sz="2000" dirty="0" err="1"/>
              <a:t>geneeskunde</a:t>
            </a:r>
            <a:r>
              <a:rPr lang="en-GB" sz="2000" dirty="0"/>
              <a:t> </a:t>
            </a:r>
            <a:r>
              <a:rPr lang="en-GB" sz="2000" dirty="0" err="1"/>
              <a:t>voor</a:t>
            </a:r>
            <a:r>
              <a:rPr lang="en-GB" sz="2000" dirty="0"/>
              <a:t> </a:t>
            </a:r>
            <a:r>
              <a:rPr lang="en-GB" sz="2000" dirty="0" err="1"/>
              <a:t>specialisten</a:t>
            </a:r>
            <a:endParaRPr lang="en-GB" sz="2000" dirty="0" smtClean="0"/>
          </a:p>
          <a:p>
            <a:pPr lvl="1"/>
            <a:r>
              <a:rPr lang="en-US" sz="2000" dirty="0"/>
              <a:t>4</a:t>
            </a:r>
            <a:r>
              <a:rPr lang="en-US" sz="2000" dirty="0" smtClean="0"/>
              <a:t>000 </a:t>
            </a:r>
            <a:r>
              <a:rPr lang="en-US" sz="2000" dirty="0"/>
              <a:t>diagnoses,</a:t>
            </a:r>
            <a:r>
              <a:rPr lang="en-US" sz="2000" dirty="0" smtClean="0"/>
              <a:t> 4000 </a:t>
            </a:r>
            <a:r>
              <a:rPr lang="en-US" sz="2000" dirty="0" err="1"/>
              <a:t>symptomen</a:t>
            </a:r>
            <a:r>
              <a:rPr lang="en-US" sz="2000" dirty="0"/>
              <a:t>,</a:t>
            </a:r>
            <a:r>
              <a:rPr lang="en-US" sz="2000" dirty="0" smtClean="0"/>
              <a:t> 60000 </a:t>
            </a:r>
            <a:r>
              <a:rPr lang="en-US" sz="2000" dirty="0" err="1"/>
              <a:t>relaties</a:t>
            </a:r>
            <a:endParaRPr lang="en-US" sz="2000" dirty="0"/>
          </a:p>
          <a:p>
            <a:pPr lvl="1"/>
            <a:r>
              <a:rPr lang="en-US" sz="2000" dirty="0" err="1"/>
              <a:t>informele</a:t>
            </a:r>
            <a:r>
              <a:rPr lang="en-US" sz="2000" dirty="0"/>
              <a:t> </a:t>
            </a:r>
            <a:r>
              <a:rPr lang="en-US" sz="2000" dirty="0" err="1"/>
              <a:t>klinische</a:t>
            </a:r>
            <a:r>
              <a:rPr lang="en-US" sz="2000" dirty="0"/>
              <a:t> </a:t>
            </a:r>
            <a:r>
              <a:rPr lang="en-US" sz="2000" dirty="0" err="1"/>
              <a:t>evaluatie</a:t>
            </a:r>
            <a:endParaRPr lang="en-US" sz="2000" dirty="0" smtClean="0"/>
          </a:p>
          <a:p>
            <a:r>
              <a:rPr lang="en-US" sz="2000" dirty="0" smtClean="0"/>
              <a:t>50 test patients</a:t>
            </a:r>
          </a:p>
          <a:p>
            <a:pPr lvl="1">
              <a:lnSpc>
                <a:spcPts val="2500"/>
              </a:lnSpc>
            </a:pPr>
            <a:r>
              <a:rPr lang="en-US" sz="1800" dirty="0" smtClean="0"/>
              <a:t>score of correct diagnoses in top 3</a:t>
            </a:r>
          </a:p>
          <a:p>
            <a:pPr lvl="2">
              <a:lnSpc>
                <a:spcPts val="2500"/>
              </a:lnSpc>
            </a:pPr>
            <a:r>
              <a:rPr lang="en-US" sz="1800" dirty="0" smtClean="0"/>
              <a:t>6 % all in the top 3</a:t>
            </a:r>
          </a:p>
          <a:p>
            <a:pPr lvl="2">
              <a:lnSpc>
                <a:spcPts val="2500"/>
              </a:lnSpc>
            </a:pPr>
            <a:r>
              <a:rPr lang="en-US" sz="1800" dirty="0" smtClean="0"/>
              <a:t>26 % two in the top 3 </a:t>
            </a:r>
          </a:p>
          <a:p>
            <a:pPr lvl="2">
              <a:lnSpc>
                <a:spcPts val="2500"/>
              </a:lnSpc>
            </a:pPr>
            <a:r>
              <a:rPr lang="en-US" sz="1800" dirty="0" smtClean="0"/>
              <a:t>54 % one in the top 3 </a:t>
            </a:r>
          </a:p>
          <a:p>
            <a:pPr lvl="2">
              <a:lnSpc>
                <a:spcPts val="2500"/>
              </a:lnSpc>
            </a:pPr>
            <a:r>
              <a:rPr lang="en-US" sz="1800" dirty="0" smtClean="0"/>
              <a:t>14 % not correct</a:t>
            </a:r>
          </a:p>
          <a:p>
            <a:pPr>
              <a:lnSpc>
                <a:spcPts val="2500"/>
              </a:lnSpc>
            </a:pPr>
            <a:r>
              <a:rPr lang="en-US" sz="1800" dirty="0" err="1" smtClean="0"/>
              <a:t>Sinds</a:t>
            </a:r>
            <a:r>
              <a:rPr lang="en-US" sz="1800" dirty="0" smtClean="0"/>
              <a:t> </a:t>
            </a:r>
            <a:r>
              <a:rPr lang="en-US" sz="1800" dirty="0" err="1" smtClean="0"/>
              <a:t>oktober</a:t>
            </a:r>
            <a:r>
              <a:rPr lang="en-US" sz="1800" dirty="0" smtClean="0"/>
              <a:t> 2008 </a:t>
            </a:r>
            <a:r>
              <a:rPr lang="en-US" sz="1800" dirty="0" err="1" smtClean="0"/>
              <a:t>geintegreerd</a:t>
            </a:r>
            <a:r>
              <a:rPr lang="en-US" sz="1800" dirty="0" smtClean="0"/>
              <a:t> in UMCU. </a:t>
            </a:r>
            <a:r>
              <a:rPr lang="en-US" sz="1800" dirty="0" err="1" smtClean="0"/>
              <a:t>Ongeveer</a:t>
            </a:r>
            <a:r>
              <a:rPr lang="en-US" sz="1800" dirty="0" smtClean="0"/>
              <a:t> 1200 </a:t>
            </a:r>
            <a:r>
              <a:rPr lang="en-US" sz="1800" dirty="0" err="1" smtClean="0"/>
              <a:t>sessies</a:t>
            </a:r>
            <a:r>
              <a:rPr lang="en-US" sz="1800" dirty="0" smtClean="0"/>
              <a:t> per </a:t>
            </a:r>
            <a:r>
              <a:rPr lang="en-US" sz="1800" dirty="0" err="1" smtClean="0"/>
              <a:t>maand</a:t>
            </a:r>
            <a:r>
              <a:rPr lang="en-US" sz="1800" dirty="0" smtClean="0"/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romedas_over_the_da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64" y="0"/>
            <a:ext cx="5182671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Toekomst plannen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Promedas wordt gecommercialiseerd door een nieuw bedrijf Promedas BV.</a:t>
            </a:r>
          </a:p>
          <a:p>
            <a:endParaRPr lang="en-US" sz="2000"/>
          </a:p>
          <a:p>
            <a:r>
              <a:rPr lang="en-US" sz="2000"/>
              <a:t>Mogelijke markten:</a:t>
            </a:r>
          </a:p>
          <a:p>
            <a:pPr lvl="1"/>
            <a:r>
              <a:rPr lang="en-US" sz="2000"/>
              <a:t>Web applicatie of cd-rom</a:t>
            </a:r>
          </a:p>
          <a:p>
            <a:pPr lvl="1"/>
            <a:r>
              <a:rPr lang="en-US" sz="2000"/>
              <a:t>Geïntegreerd in een ziekenhuis informatiesysteem </a:t>
            </a:r>
          </a:p>
          <a:p>
            <a:pPr lvl="1"/>
            <a:r>
              <a:rPr lang="en-US" sz="2000"/>
              <a:t>Telemedicine </a:t>
            </a:r>
          </a:p>
          <a:p>
            <a:pPr lvl="1"/>
            <a:r>
              <a:rPr lang="en-US" sz="2000"/>
              <a:t>….</a:t>
            </a:r>
          </a:p>
          <a:p>
            <a:pPr>
              <a:buFontTx/>
              <a:buNone/>
            </a:pPr>
            <a:endParaRPr lang="en-US" sz="2000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Graphical models</a:t>
            </a:r>
            <a:endParaRPr lang="nl-NL"/>
          </a:p>
        </p:txBody>
      </p:sp>
      <p:pic>
        <p:nvPicPr>
          <p:cNvPr id="16387" name="Picture 3" descr="Z:\doc\publ\cvm\asia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676400"/>
            <a:ext cx="2200275" cy="3127375"/>
          </a:xfrm>
          <a:prstGeom prst="rect">
            <a:avLst/>
          </a:prstGeom>
          <a:noFill/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352800" y="3048000"/>
            <a:ext cx="4881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What are probabilities given evidence:</a:t>
            </a:r>
          </a:p>
          <a:p>
            <a:endParaRPr lang="nl-NL"/>
          </a:p>
        </p:txBody>
      </p:sp>
      <p:pic>
        <p:nvPicPr>
          <p:cNvPr id="16389" name="Picture 5" descr="txp_fig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114800" y="4114800"/>
            <a:ext cx="32893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743200" y="5181600"/>
            <a:ext cx="5562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898525" y="5832475"/>
            <a:ext cx="7986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Intractable for large number of variables: 2</a:t>
            </a:r>
            <a:r>
              <a:rPr lang="en-US" baseline="30000"/>
              <a:t>n</a:t>
            </a:r>
            <a:r>
              <a:rPr lang="en-US"/>
              <a:t> for binary variables</a:t>
            </a:r>
            <a:endParaRPr lang="nl-NL"/>
          </a:p>
        </p:txBody>
      </p:sp>
      <p:pic>
        <p:nvPicPr>
          <p:cNvPr id="16392" name="Picture 8" descr="txp_fi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971800" y="1905000"/>
            <a:ext cx="5781675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utoUpdateAnimBg="0"/>
      <p:bldP spid="1639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Projectteam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Algoritmes &amp; software</a:t>
            </a:r>
          </a:p>
          <a:p>
            <a:pPr lvl="1"/>
            <a:r>
              <a:rPr lang="en-US" sz="2000"/>
              <a:t>SNN, Radboud Universiteit Nijmegen</a:t>
            </a:r>
          </a:p>
          <a:p>
            <a:pPr lvl="2"/>
            <a:endParaRPr lang="en-US" sz="2000"/>
          </a:p>
          <a:p>
            <a:pPr lvl="1"/>
            <a:endParaRPr lang="en-US" sz="2000"/>
          </a:p>
          <a:p>
            <a:r>
              <a:rPr lang="en-US" sz="2000"/>
              <a:t>Medische inhoud</a:t>
            </a:r>
          </a:p>
          <a:p>
            <a:pPr lvl="1"/>
            <a:r>
              <a:rPr lang="en-US" sz="2000"/>
              <a:t>UMC Utrecht</a:t>
            </a:r>
          </a:p>
          <a:p>
            <a:pPr lvl="1"/>
            <a:endParaRPr lang="en-US" sz="2000"/>
          </a:p>
          <a:p>
            <a:pPr algn="ctr">
              <a:buFontTx/>
              <a:buNone/>
            </a:pPr>
            <a:r>
              <a:rPr lang="en-US"/>
              <a:t>www.promedas.nl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Onderwijs</a:t>
            </a:r>
            <a:r>
              <a:rPr lang="en-US" dirty="0" smtClean="0"/>
              <a:t> N &amp; S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deze</a:t>
            </a:r>
            <a:r>
              <a:rPr lang="en-US" dirty="0" smtClean="0"/>
              <a:t> </a:t>
            </a:r>
            <a:r>
              <a:rPr lang="en-US" dirty="0" err="1" smtClean="0"/>
              <a:t>richting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Bachelor</a:t>
            </a:r>
          </a:p>
          <a:p>
            <a:pPr lvl="1"/>
            <a:r>
              <a:rPr lang="en-US" dirty="0" smtClean="0"/>
              <a:t>Neural networks and information theory</a:t>
            </a:r>
          </a:p>
          <a:p>
            <a:pPr lvl="1"/>
            <a:r>
              <a:rPr lang="en-US" dirty="0" err="1" smtClean="0"/>
              <a:t>Neurofysica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Master</a:t>
            </a:r>
          </a:p>
          <a:p>
            <a:pPr lvl="1"/>
            <a:r>
              <a:rPr lang="en-US" dirty="0" smtClean="0"/>
              <a:t>Machine Learning</a:t>
            </a:r>
          </a:p>
          <a:p>
            <a:pPr lvl="1"/>
            <a:r>
              <a:rPr lang="en-US" dirty="0" smtClean="0"/>
              <a:t>Computational Neuroscience</a:t>
            </a:r>
          </a:p>
          <a:p>
            <a:pPr lvl="1"/>
            <a:r>
              <a:rPr lang="en-US" dirty="0" smtClean="0"/>
              <a:t>SNN Colloquia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Junction tree method</a:t>
            </a:r>
            <a:endParaRPr lang="nl-NL"/>
          </a:p>
        </p:txBody>
      </p:sp>
      <p:pic>
        <p:nvPicPr>
          <p:cNvPr id="19459" name="Picture 3" descr="Z:\doc\publ\cvm\as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76400"/>
            <a:ext cx="2092325" cy="2974975"/>
          </a:xfrm>
          <a:prstGeom prst="rect">
            <a:avLst/>
          </a:prstGeom>
          <a:noFill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28800" y="5029200"/>
            <a:ext cx="542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Complexity reduction: 2</a:t>
            </a:r>
            <a:r>
              <a:rPr lang="en-US" baseline="30000"/>
              <a:t>n</a:t>
            </a:r>
            <a:r>
              <a:rPr lang="en-US"/>
              <a:t> </a:t>
            </a:r>
            <a:r>
              <a:rPr lang="en-US">
                <a:latin typeface="cmsy10" pitchFamily="34" charset="0"/>
              </a:rPr>
              <a:t>!</a:t>
            </a:r>
            <a:r>
              <a:rPr lang="en-US"/>
              <a:t> 2</a:t>
            </a:r>
            <a:r>
              <a:rPr lang="en-US" baseline="30000"/>
              <a:t>k</a:t>
            </a:r>
            <a:r>
              <a:rPr lang="en-US"/>
              <a:t>  (n=8, k=3)</a:t>
            </a:r>
            <a:endParaRPr lang="nl-NL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889125" y="5832475"/>
            <a:ext cx="5753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State of the art for intermediate size problems</a:t>
            </a:r>
          </a:p>
          <a:p>
            <a:r>
              <a:rPr lang="en-US"/>
              <a:t>No solution for large problems</a:t>
            </a:r>
            <a:endParaRPr lang="nl-NL"/>
          </a:p>
        </p:txBody>
      </p:sp>
      <p:pic>
        <p:nvPicPr>
          <p:cNvPr id="19462" name="Picture 6" descr="Z:\doc\talks\fil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371600"/>
            <a:ext cx="3025775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:\doc\oratie\b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609600"/>
            <a:ext cx="5851525" cy="558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Approximate inference</a:t>
            </a:r>
            <a:endParaRPr lang="nl-NL"/>
          </a:p>
        </p:txBody>
      </p:sp>
      <p:pic>
        <p:nvPicPr>
          <p:cNvPr id="20483" name="Picture 3" descr="Z:\doc\publ\cvm\cvm1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447800"/>
            <a:ext cx="1752600" cy="2636838"/>
          </a:xfrm>
          <a:prstGeom prst="rect">
            <a:avLst/>
          </a:prstGeom>
          <a:noFill/>
        </p:spPr>
      </p:pic>
      <p:pic>
        <p:nvPicPr>
          <p:cNvPr id="20484" name="Picture 4" descr="txp_fig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419600"/>
            <a:ext cx="5740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838200"/>
            <a:ext cx="83820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input defsfoils.tex&#10;\begin{document}&#10;\beaa&#10;p(T|A,D)=\frac{p(T,A,D)}{\sum_T p(T,A,D)}&#10;\eeaa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6"/>
  <p:tag name="BOXFONT" val="10"/>
  <p:tag name="BOXWRAP" val="False"/>
  <p:tag name="WORKAROUNDTRANSPARENCYBUG" val="False"/>
  <p:tag name="BITMAPFORMAT" val="pngmono"/>
  <p:tag name="DEBUGINTERACTIVE" val="True"/>
  <p:tag name="ORIGWIDTH" val="259"/>
  <p:tag name="PICTUREFILESIZE" val="20491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input defsfoils.tex&#10;\begin{document}&#10;\beaa&#10;p(T,A,D)=\sum_{S,L,B,E,X} p(A,S,T,L,B,E,X,D)&#10;\eeaa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6"/>
  <p:tag name="BOXFONT" val="10"/>
  <p:tag name="BOXWRAP" val="False"/>
  <p:tag name="WORKAROUNDTRANSPARENCYBUG" val="False"/>
  <p:tag name="BITMAPFORMAT" val="pngmono"/>
  <p:tag name="DEBUGINTERACTIVE" val="True"/>
  <p:tag name="ORIGWIDTH" val="438"/>
  <p:tag name="PICTUREFILESIZE" val="25342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input defsfoils.tex&#10;\begin{document}&#10;\beaa&#10;p(A,S,T,L,B,E,X,D)=\\p(A)p(S)p(T|A)p(L|S)p(B|S) p(X|E) p(D|E,B)&#10;\eeaa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6"/>
  <p:tag name="BOXFONT" val="10"/>
  <p:tag name="BOXWRAP" val="False"/>
  <p:tag name="WORKAROUNDTRANSPARENCYBUG" val="False"/>
  <p:tag name="BITMAPFORMAT" val="pngmono"/>
  <p:tag name="DEBUGINTERACTIVE" val="True"/>
  <p:tag name="ORIGWIDTH" val="454"/>
  <p:tag name="PICTUREFILESIZE" val="41767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input defsfoils.tex&#10;\begin{document}&#10;Represent $p(x)=p(x_1,\ldots,x_n)$ by set of cluster probabilities&#10;\[&#10;p_{12}(x_1,x_2)\quad p_{23}(x_2,x_3)\quad p_{345}(x_3,x_4,x_5) \quad p_{14}(x_1,x_4)&#10;\]&#10;Find $p_\alpha,\alpha=(12),(23),(345),(14)$ by minimizing free energy.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73"/>
  <p:tag name="BOXHEIGHT" val="413"/>
  <p:tag name="BOXFONT" val="10"/>
  <p:tag name="BOXWRAP" val="False"/>
  <p:tag name="WORKAROUNDTRANSPARENCYBUG" val="False"/>
  <p:tag name="BITMAPFORMAT" val="pngmono"/>
  <p:tag name="DEBUGINTERACTIVE" val="True"/>
  <p:tag name="ORIGWIDTH" val="540"/>
  <p:tag name="PICTUREFILESIZE" val="90857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input xy&#10;\xyoption{all}&#10;\xyoption{color}&#10;\xyoption{dvips}&#10;\newcommand{\scalefac}{1}&#10;\newcommand{\comment}[1]{}&#10;\newcommand{\KL}{\mbox{KL}}&#10;\newcommand{\ev}[1]{\left&lt;#1\right&gt;}&#10;\newcommand{\argmax}{\mathop{\rm argmax}\limits}&#10;\newcommand{\argmin}{\mathop{\rm argmin}\limits}&#10;\newcommand{\cmin}{\mathop{\rm min'}\limits}&#10;\newcommand{\onder}[2]{#1_{\mbox{\scriptsize #2}}}&#10;\newcommand{\boven}[2]{#1^{\mbox{\scriptsize #2}}}&#10;\newcommand{\ninp}{\onder{n}{inp}}&#10;\newcommand{\Tr}{\mbox{Tr~}}&#10;\newcommand{\vc}[1]{{\bf #1}}&#10;\newcommand{\vb}[1]{\mbox{\boldmath $#1$}}&#10;\newcommand{\vs}[1]{\mbox{\boldmath \scriptsize $#1$}}&#10;\newcommand{\vx}{\vc{x}}&#10;\newcommand{\vcs}{\vc{s}}&#10;\newcommand{\vy}{\vc{y}}&#10;\newcommand{\vh}{\vc{h}}&#10;\newcommand{\vd}{\vc{d}}&#10;\newcommand{\vt}{\vc{t}}&#10;\newcommand{\vz}{\vc{z}}&#10;\newcommand{\vf}{\vc{f}}&#10;\newcommand{\vg}{\vc{g}}&#10;\newcommand{\vm}{\vc{m}}&#10;\newcommand{\vmmin}{\vm^{-}}&#10;\newcommand{\vmnul}{\vm^{0}}&#10;\newcommand{\vmplus}{\vm^{+}}&#10;\newcommand{\vM}{\vc{M}}&#10;\newcommand{\hvm}{\hat{\vc{m}}}&#10;&#10;\begin{document}&#10;&#10;\begin{center}&#10;&#10;\xymatrix{&#10;&amp;&#10;  &amp;   *++[o][F]{\vh_1} \ar[ld] \ar[d]                   &#10;&amp; *++[o][F]{\vh_2} \ar[ld]  \ar[rrrd] &#10;&amp;*++[o][F]{\vh_3} \ar[d] \ar[rd]&#10;&amp;*++[o][F]{\vh_4} \ar[rd] &#10;&amp;&#10;&amp;&#10;\\&#10;&amp;*++[o][F**:gray]{\vd_1} \ar[d]\ar[ld] \ar[rrrd]&#10;&amp;   *++[o][F**:gray]{\vd_2} \ar[ld]\ar@/^1pc/[r] \ar@/^2pc/[rr]    \ar[rd] \ar[rrd]             &#10;&amp; *++[o][F**:gray]{\vd_3}   \ar[llld]   \ar[rd] &#10;&amp;*++[o][F**:gray]{\vd_4}\ar[lld]  \ar[ld]   \ar[rd] \ar[rrd]&#10;&amp;*++[o][F**:gray]{\vd_5} \ar[d]  \ar[ld]  \ar[rrd] &#10;&amp;*++[o][F**:gray]{\vd_6}  \ar[rd]   \ar[lld] \ar[llld] &#10;&amp; &#10;\\&#10;*++[o][F]{\vt_1}  &#10;&amp; *++[o][F]{\vt_2} &#10;&amp; *++[o][F]{\vt_3} &#10;&amp;*++[o][F]{\vt_4} &#10;&amp;*++[o][F]{\vt_5}&#10;&amp;*++[o][F]{\vt_6}&#10;&amp;*++[o][F]{\vt_7}&#10;&amp;*++[o][F]{\vt_8}&#10;}&#10;\end{center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76"/>
  <p:tag name="BOXHEIGHT" val="401"/>
  <p:tag name="BOXFONT" val="10"/>
  <p:tag name="BOXWRAP" val="False"/>
  <p:tag name="WORKAROUNDTRANSPARENCYBUG" val="False"/>
  <p:tag name="BITMAPFORMAT" val="pngmono"/>
  <p:tag name="DEBUGINTERACTIVE" val="True"/>
  <p:tag name="ORIGWIDTH" val="446"/>
  <p:tag name="PICTUREFILESIZE" val="112383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input defsfoils.tex&#10;\begin{document}&#10;\beaa&#10;&amp;&amp;p(h_1,h_2,\ldots,d_1,d_2,\ldots,t_1,t_2,\ldots)=\\&#10;&amp;&amp;p(h_1)p(h_2)\ldots p(d_1|h_1)p(d_2|h_1,h_2)\ldots &#10;p(t_1|d_1,d_3)p(t_2|d_1,d_2)\ldots&#10;\eeaa&#10;Bijvoorbeeld: $h_1=$leeftijd, $d_1=$griep, $t_1=$koorts.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596"/>
  <p:tag name="BOXHEIGHT" val="450"/>
  <p:tag name="BOXFONT" val="10"/>
  <p:tag name="BOXWRAP" val="False"/>
  <p:tag name="WORKAROUNDTRANSPARENCYBUG" val="False"/>
  <p:tag name="BITMAPFORMAT" val="pngmono"/>
  <p:tag name="DEBUGINTERACTIVE" val="True"/>
  <p:tag name="ORIGWIDTH" val="633"/>
  <p:tag name="PICTUREFILESIZE" val="70609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input defsfoils.tex&#10;&#10;\begin{document}&#10;Het netwerk kan dan uitrekenen wat de kans op griep is bij een persoon van 60 jaar oud:&#10;\beaa&#10;p(h_1,d_1,t_1)=\sum_{h_2,\ldots}\sum_{d_2,\ldots}\sum_{t_2,\ldots}p(h_1,h_2,\ldots,d_1,d_2,\ldots,t_1,t_2,\ldots)&#10;\eeaa&#10;Deze berekening vereist exponentieel veel rekenwerk: $2^n$ met $n$ het aantal variabelen.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596"/>
  <p:tag name="BOXHEIGHT" val="450"/>
  <p:tag name="BOXFONT" val="10"/>
  <p:tag name="BOXWRAP" val="False"/>
  <p:tag name="WORKAROUNDTRANSPARENCYBUG" val="False"/>
  <p:tag name="BITMAPFORMAT" val="pngmono"/>
  <p:tag name="DEBUGINTERACTIVE" val="True"/>
  <p:tag name="ORIGWIDTH" val="576"/>
  <p:tag name="PICTUREFILESIZE" val="115533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input xy&#10;\xyoption{all}&#10;\xyoption{color}&#10;\xyoption{dvips}&#10;\newcommand{\scalefac}{1}&#10;\newcommand{\comment}[1]{}&#10;\newcommand{\KL}{\mbox{KL}}&#10;\newcommand{\ev}[1]{\left&lt;#1\right&gt;}&#10;\newcommand{\argmax}{\mathop{\rm argmax}\limits}&#10;\newcommand{\argmin}{\mathop{\rm argmin}\limits}&#10;\newcommand{\cmin}{\mathop{\rm min'}\limits}&#10;\newcommand{\onder}[2]{#1_{\mbox{\scriptsize #2}}}&#10;\newcommand{\boven}[2]{#1^{\mbox{\scriptsize #2}}}&#10;\newcommand{\ninp}{\onder{n}{inp}}&#10;\newcommand{\Tr}{\mbox{Tr~}}&#10;\newcommand{\vc}[1]{{\bf #1}}&#10;\newcommand{\vb}[1]{\mbox{\boldmath $#1$}}&#10;\newcommand{\vs}[1]{\mbox{\boldmath \scriptsize $#1$}}&#10;\newcommand{\vx}{\vc{x}}&#10;\newcommand{\vcs}{\vc{s}}&#10;\newcommand{\vy}{\vc{y}}&#10;\newcommand{\vh}{\vc{h}}&#10;\newcommand{\vd}{\vc{d}}&#10;\newcommand{\vt}{\vc{t}}&#10;\newcommand{\vz}{\vc{z}}&#10;\newcommand{\vf}{\vc{f}}&#10;\newcommand{\vg}{\vc{g}}&#10;\newcommand{\vm}{\vc{m}}&#10;\newcommand{\vmmin}{\vm^{-}}&#10;\newcommand{\vmnul}{\vm^{0}}&#10;\newcommand{\vmplus}{\vm^{+}}&#10;\newcommand{\vM}{\vc{M}}&#10;\newcommand{\hvm}{\hat{\vc{m}}}&#10;&#10;\begin{document}&#10;&#10;\begin{center}&#10;&#10;\xymatrix{&#10;&amp;&#10;  &amp;   *++[o][F]{\vh_1} \ar[ld] \ar[d]                   &#10;&amp; *++[o][F]{\vh_2} \ar[ld]  \ar[rrrd] &#10;&amp;*++[o][F]{\vh_3} \ar[d] \ar[rd]&#10;&amp;*++[o][F]{\vh_4} \ar[rd] &#10;&amp;&#10;&amp;&#10;\\&#10;&amp;*++[o][F**:gray]{\vd_1} \ar[d]\ar[ld] \ar[rrrd]&#10;&amp;   *++[o][F**:gray]{\vd_2} \ar[ld]\ar@/^1pc/[r] \ar@/^2pc/[rr]    \ar[rd] \ar[rrd]             &#10;&amp; *++[o][F**:gray]{\vd_3}   \ar[llld]   \ar[rd] &#10;&amp;*++[o][F**:gray]{\vd_4}\ar[lld]  \ar[ld]   \ar[rd] \ar[rrd]&#10;&amp;*++[o][F**:gray]{\vd_5} \ar[d]  \ar[ld]  \ar[rrd] &#10;&amp;*++[o][F**:gray]{\vd_6}  \ar[rd]   \ar[lld] \ar[llld] &#10;&amp; &#10;\\&#10;*++[o][F]{\vt_1}  &#10;&amp; *++[o][F]{\vt_2} &#10;&amp; *++[o][F]{\vt_3} &#10;&amp;*++[o][F]{\vt_4} &#10;&amp;*++[o][F]{\vt_5}&#10;&amp;*++[o][F]{\vt_6}&#10;&amp;*++[o][F]{\vt_7}&#10;&amp;*++[o][F]{\vt_8}&#10;}&#10;\end{center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76"/>
  <p:tag name="BOXHEIGHT" val="401"/>
  <p:tag name="BOXFONT" val="10"/>
  <p:tag name="BOXWRAP" val="False"/>
  <p:tag name="WORKAROUNDTRANSPARENCYBUG" val="False"/>
  <p:tag name="BITMAPFORMAT" val="pngmono"/>
  <p:tag name="DEBUGINTERACTIVE" val="True"/>
  <p:tag name="ORIGWIDTH" val="446"/>
  <p:tag name="PICTUREFILESIZE" val="1123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1739</Words>
  <Application>Microsoft Macintosh PowerPoint</Application>
  <PresentationFormat>On-screen Show (4:3)</PresentationFormat>
  <Paragraphs>295</Paragraphs>
  <Slides>51</Slides>
  <Notes>22</Notes>
  <HiddenSlides>1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Office Theme</vt:lpstr>
      <vt:lpstr>Equation</vt:lpstr>
      <vt:lpstr>Ecuación</vt:lpstr>
      <vt:lpstr>SNN Machine learning</vt:lpstr>
      <vt:lpstr>Activities</vt:lpstr>
      <vt:lpstr>Slide 3</vt:lpstr>
      <vt:lpstr>A calculus for reasoning</vt:lpstr>
      <vt:lpstr>Graphical models</vt:lpstr>
      <vt:lpstr>Junction tree method</vt:lpstr>
      <vt:lpstr>Slide 7</vt:lpstr>
      <vt:lpstr>Approximate inference</vt:lpstr>
      <vt:lpstr>Slide 9</vt:lpstr>
      <vt:lpstr>Optimal control theory</vt:lpstr>
      <vt:lpstr>Optimal control theory</vt:lpstr>
      <vt:lpstr>Slide 12</vt:lpstr>
      <vt:lpstr>Efficient computation</vt:lpstr>
      <vt:lpstr>linear superposition of solutions</vt:lpstr>
      <vt:lpstr>Qualitative different results for high and low noise</vt:lpstr>
      <vt:lpstr>Results</vt:lpstr>
      <vt:lpstr>Modelling neural networks with activity dependent synapses</vt:lpstr>
      <vt:lpstr>Slide 18</vt:lpstr>
      <vt:lpstr>Slide 19</vt:lpstr>
      <vt:lpstr>Phenomenological model: Tsodyks y Markram (1997)</vt:lpstr>
      <vt:lpstr>Slide 21</vt:lpstr>
      <vt:lpstr>Slide 22</vt:lpstr>
      <vt:lpstr>Oscillations occur for P&gt;1 and more realistic neuron models  (Pantic et al, Neural Comp. 2002)</vt:lpstr>
      <vt:lpstr>Phase portrait</vt:lpstr>
      <vt:lpstr>Storage capacity</vt:lpstr>
      <vt:lpstr>Sensitivity to external stimuli: hi+dxim</vt:lpstr>
      <vt:lpstr>Discussion</vt:lpstr>
      <vt:lpstr>Adaptive BCI</vt:lpstr>
      <vt:lpstr>General idea</vt:lpstr>
      <vt:lpstr>Slide 30</vt:lpstr>
      <vt:lpstr>Classification methods with best  results till now...</vt:lpstr>
      <vt:lpstr>Illustration on toy data</vt:lpstr>
      <vt:lpstr>ECoG connectivity patterns during a motor response task</vt:lpstr>
      <vt:lpstr>ECoG connectivity patterns during a motor response task</vt:lpstr>
      <vt:lpstr>ECoG connectivity patterns during a motor response task</vt:lpstr>
      <vt:lpstr>ECoG connectivity patterns during a motor response task</vt:lpstr>
      <vt:lpstr>Bayesian Variable Selection: causal modeling or prediction?</vt:lpstr>
      <vt:lpstr>Some extensions / research topics</vt:lpstr>
      <vt:lpstr>PROMEDAS</vt:lpstr>
      <vt:lpstr>Waarom?</vt:lpstr>
      <vt:lpstr>Slide 41</vt:lpstr>
      <vt:lpstr>Grafische modellen</vt:lpstr>
      <vt:lpstr>Grafische modellen</vt:lpstr>
      <vt:lpstr>Exponentiele complexiteit</vt:lpstr>
      <vt:lpstr>Bomen zijn netwerken zonder lussen</vt:lpstr>
      <vt:lpstr>Message passing</vt:lpstr>
      <vt:lpstr>Medische inhoud</vt:lpstr>
      <vt:lpstr>Slide 48</vt:lpstr>
      <vt:lpstr>Toekomst plannen</vt:lpstr>
      <vt:lpstr>Projectteam</vt:lpstr>
      <vt:lpstr>Onderwijs N &amp; S voor deze richting </vt:lpstr>
    </vt:vector>
  </TitlesOfParts>
  <Company>Radboud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SNN Machine learning</dc:title>
  <dc:creator>Bert  Kappen</dc:creator>
  <cp:lastModifiedBy> Bert Kappen</cp:lastModifiedBy>
  <cp:revision>5</cp:revision>
  <dcterms:created xsi:type="dcterms:W3CDTF">2010-01-11T21:46:16Z</dcterms:created>
  <dcterms:modified xsi:type="dcterms:W3CDTF">2010-01-11T21:50:01Z</dcterms:modified>
</cp:coreProperties>
</file>